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684" r:id="rId1"/>
    <p:sldMasterId id="2147486669" r:id="rId2"/>
  </p:sldMasterIdLst>
  <p:notesMasterIdLst>
    <p:notesMasterId r:id="rId69"/>
  </p:notesMasterIdLst>
  <p:handoutMasterIdLst>
    <p:handoutMasterId r:id="rId70"/>
  </p:handoutMasterIdLst>
  <p:sldIdLst>
    <p:sldId id="1642" r:id="rId3"/>
    <p:sldId id="1644" r:id="rId4"/>
    <p:sldId id="1643" r:id="rId5"/>
    <p:sldId id="1590" r:id="rId6"/>
    <p:sldId id="1592" r:id="rId7"/>
    <p:sldId id="1593" r:id="rId8"/>
    <p:sldId id="1606" r:id="rId9"/>
    <p:sldId id="1602" r:id="rId10"/>
    <p:sldId id="1595" r:id="rId11"/>
    <p:sldId id="1596" r:id="rId12"/>
    <p:sldId id="1597" r:id="rId13"/>
    <p:sldId id="1599" r:id="rId14"/>
    <p:sldId id="1612" r:id="rId15"/>
    <p:sldId id="1613" r:id="rId16"/>
    <p:sldId id="1615" r:id="rId17"/>
    <p:sldId id="1614" r:id="rId18"/>
    <p:sldId id="1628" r:id="rId19"/>
    <p:sldId id="1637" r:id="rId20"/>
    <p:sldId id="1618" r:id="rId21"/>
    <p:sldId id="1621" r:id="rId22"/>
    <p:sldId id="1622" r:id="rId23"/>
    <p:sldId id="1638" r:id="rId24"/>
    <p:sldId id="1641" r:id="rId25"/>
    <p:sldId id="1639" r:id="rId26"/>
    <p:sldId id="1640" r:id="rId27"/>
    <p:sldId id="1629" r:id="rId28"/>
    <p:sldId id="1630" r:id="rId29"/>
    <p:sldId id="1646" r:id="rId30"/>
    <p:sldId id="1647" r:id="rId31"/>
    <p:sldId id="1581" r:id="rId32"/>
    <p:sldId id="1578" r:id="rId33"/>
    <p:sldId id="1648" r:id="rId34"/>
    <p:sldId id="1607" r:id="rId35"/>
    <p:sldId id="1579" r:id="rId36"/>
    <p:sldId id="1580" r:id="rId37"/>
    <p:sldId id="1605" r:id="rId38"/>
    <p:sldId id="1583" r:id="rId39"/>
    <p:sldId id="1608" r:id="rId40"/>
    <p:sldId id="1611" r:id="rId41"/>
    <p:sldId id="1657" r:id="rId42"/>
    <p:sldId id="1658" r:id="rId43"/>
    <p:sldId id="1659" r:id="rId44"/>
    <p:sldId id="1589" r:id="rId45"/>
    <p:sldId id="1553" r:id="rId46"/>
    <p:sldId id="1555" r:id="rId47"/>
    <p:sldId id="1556" r:id="rId48"/>
    <p:sldId id="1565" r:id="rId49"/>
    <p:sldId id="1567" r:id="rId50"/>
    <p:sldId id="1568" r:id="rId51"/>
    <p:sldId id="1570" r:id="rId52"/>
    <p:sldId id="1571" r:id="rId53"/>
    <p:sldId id="1572" r:id="rId54"/>
    <p:sldId id="1653" r:id="rId55"/>
    <p:sldId id="1654" r:id="rId56"/>
    <p:sldId id="1649" r:id="rId57"/>
    <p:sldId id="1586" r:id="rId58"/>
    <p:sldId id="1631" r:id="rId59"/>
    <p:sldId id="1632" r:id="rId60"/>
    <p:sldId id="1651" r:id="rId61"/>
    <p:sldId id="1650" r:id="rId62"/>
    <p:sldId id="1656" r:id="rId63"/>
    <p:sldId id="1588" r:id="rId64"/>
    <p:sldId id="1603" r:id="rId65"/>
    <p:sldId id="1652" r:id="rId66"/>
    <p:sldId id="1655" r:id="rId67"/>
    <p:sldId id="1645" r:id="rId68"/>
  </p:sldIdLst>
  <p:sldSz cx="9144000" cy="6858000" type="screen4x3"/>
  <p:notesSz cx="6797675" cy="9874250"/>
  <p:custDataLst>
    <p:tags r:id="rId7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9879F-230C-4AAA-9B60-41FFDFBA99F4}">
          <p14:sldIdLst>
            <p14:sldId id="1642"/>
            <p14:sldId id="1644"/>
          </p14:sldIdLst>
        </p14:section>
        <p14:section name="目录" id="{254DD242-BB95-1648-865B-1B3C5A9AB418}">
          <p14:sldIdLst>
            <p14:sldId id="1643"/>
          </p14:sldIdLst>
        </p14:section>
        <p14:section name="当前就业形势分析 " id="{4CE3E1F9-CC42-724D-874B-2FD27E2048FD}">
          <p14:sldIdLst>
            <p14:sldId id="1590"/>
            <p14:sldId id="1592"/>
            <p14:sldId id="1593"/>
            <p14:sldId id="1606"/>
            <p14:sldId id="1602"/>
            <p14:sldId id="1595"/>
            <p14:sldId id="1596"/>
            <p14:sldId id="1597"/>
            <p14:sldId id="1599"/>
          </p14:sldIdLst>
        </p14:section>
        <p14:section name="iOS系统及开发介绍" id="{60427504-6A71-8E45-88F8-9D2AAA4D2271}">
          <p14:sldIdLst>
            <p14:sldId id="1612"/>
            <p14:sldId id="1613"/>
            <p14:sldId id="1615"/>
            <p14:sldId id="1614"/>
            <p14:sldId id="1628"/>
            <p14:sldId id="1637"/>
            <p14:sldId id="1618"/>
            <p14:sldId id="1621"/>
            <p14:sldId id="1622"/>
            <p14:sldId id="1638"/>
            <p14:sldId id="1641"/>
            <p14:sldId id="1639"/>
            <p14:sldId id="1640"/>
            <p14:sldId id="1629"/>
            <p14:sldId id="1630"/>
          </p14:sldIdLst>
        </p14:section>
        <p14:section name="iOS开发就业方向与前景 " id="{21F180B9-F282-0D43-B25E-A2987D286566}">
          <p14:sldIdLst>
            <p14:sldId id="1646"/>
            <p14:sldId id="1647"/>
            <p14:sldId id="1581"/>
            <p14:sldId id="1578"/>
            <p14:sldId id="1648"/>
            <p14:sldId id="1607"/>
            <p14:sldId id="1579"/>
            <p14:sldId id="1580"/>
            <p14:sldId id="1605"/>
            <p14:sldId id="1583"/>
            <p14:sldId id="1608"/>
            <p14:sldId id="1611"/>
            <p14:sldId id="1657"/>
            <p14:sldId id="1658"/>
            <p14:sldId id="1659"/>
          </p14:sldIdLst>
        </p14:section>
        <p14:section name="移动互联网概况与发展趋势 " id="{8089CA52-E23F-2E4F-8A1E-6354981B6056}">
          <p14:sldIdLst>
            <p14:sldId id="1589"/>
            <p14:sldId id="1553"/>
            <p14:sldId id="1555"/>
            <p14:sldId id="1556"/>
            <p14:sldId id="1565"/>
            <p14:sldId id="1567"/>
            <p14:sldId id="1568"/>
            <p14:sldId id="1570"/>
            <p14:sldId id="1571"/>
            <p14:sldId id="1572"/>
          </p14:sldIdLst>
        </p14:section>
        <p14:section name="鹏途集团教育介绍 " id="{A0066A46-9B69-4441-AF60-50796D140F18}">
          <p14:sldIdLst>
            <p14:sldId id="1653"/>
            <p14:sldId id="1654"/>
            <p14:sldId id="1649"/>
            <p14:sldId id="1586"/>
            <p14:sldId id="1631"/>
            <p14:sldId id="1632"/>
            <p14:sldId id="1651"/>
            <p14:sldId id="1650"/>
            <p14:sldId id="1656"/>
            <p14:sldId id="1588"/>
            <p14:sldId id="1603"/>
            <p14:sldId id="1652"/>
            <p14:sldId id="1655"/>
          </p14:sldIdLst>
        </p14:section>
        <p14:section name="end" id="{834A31FA-81BD-E440-BF8D-67517BD3A9EF}">
          <p14:sldIdLst>
            <p14:sldId id="164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8D1D"/>
    <a:srgbClr val="F4FF0A"/>
    <a:srgbClr val="ABB912"/>
    <a:srgbClr val="F5B20E"/>
    <a:srgbClr val="36EC64"/>
    <a:srgbClr val="C4E20F"/>
    <a:srgbClr val="FF8000"/>
    <a:srgbClr val="1AC057"/>
    <a:srgbClr val="AFEDE4"/>
    <a:srgbClr val="93E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9" autoAdjust="0"/>
    <p:restoredTop sz="97064" autoAdjust="0"/>
  </p:normalViewPr>
  <p:slideViewPr>
    <p:cSldViewPr>
      <p:cViewPr>
        <p:scale>
          <a:sx n="100" d="100"/>
          <a:sy n="100" d="100"/>
        </p:scale>
        <p:origin x="-1248" y="-12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3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77" d="100"/>
          <a:sy n="77" d="100"/>
        </p:scale>
        <p:origin x="-2400" y="-60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tags" Target="tags/tag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IOS&#22521;&#35757;&#35774;&#22791;&#36141;&#20080;&#28165;&#2133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43392075932314"/>
          <c:y val="0.135473990164628"/>
          <c:w val="0.938888888888889"/>
          <c:h val="0.6373632983377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Sheet2!$A$39:$A$48</c:f>
              <c:strCache>
                <c:ptCount val="10"/>
                <c:pt idx="0">
                  <c:v>苹果</c:v>
                </c:pt>
                <c:pt idx="1">
                  <c:v>三星</c:v>
                </c:pt>
                <c:pt idx="2">
                  <c:v>小米</c:v>
                </c:pt>
                <c:pt idx="3">
                  <c:v>华为</c:v>
                </c:pt>
                <c:pt idx="4">
                  <c:v>OPPO</c:v>
                </c:pt>
                <c:pt idx="5">
                  <c:v>步步高</c:v>
                </c:pt>
                <c:pt idx="6">
                  <c:v>联想</c:v>
                </c:pt>
                <c:pt idx="7">
                  <c:v>酷派</c:v>
                </c:pt>
                <c:pt idx="8">
                  <c:v>中兴</c:v>
                </c:pt>
                <c:pt idx="9">
                  <c:v>HTC</c:v>
                </c:pt>
              </c:strCache>
            </c:strRef>
          </c:cat>
          <c:val>
            <c:numRef>
              <c:f>Sheet2!$B$39:$B$48</c:f>
              <c:numCache>
                <c:formatCode>0.0%</c:formatCode>
                <c:ptCount val="10"/>
                <c:pt idx="0">
                  <c:v>0.311</c:v>
                </c:pt>
                <c:pt idx="1">
                  <c:v>0.155</c:v>
                </c:pt>
                <c:pt idx="2">
                  <c:v>0.118</c:v>
                </c:pt>
                <c:pt idx="3">
                  <c:v>0.065</c:v>
                </c:pt>
                <c:pt idx="4">
                  <c:v>0.04</c:v>
                </c:pt>
                <c:pt idx="5">
                  <c:v>0.039</c:v>
                </c:pt>
                <c:pt idx="6">
                  <c:v>0.038</c:v>
                </c:pt>
                <c:pt idx="7">
                  <c:v>0.037</c:v>
                </c:pt>
                <c:pt idx="8">
                  <c:v>0.016</c:v>
                </c:pt>
                <c:pt idx="9">
                  <c:v>0.012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axId val="2062508024"/>
        <c:axId val="-2142204248"/>
      </c:barChart>
      <c:catAx>
        <c:axId val="206250802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-2142204248"/>
        <c:crosses val="autoZero"/>
        <c:auto val="1"/>
        <c:lblAlgn val="ctr"/>
        <c:lblOffset val="100"/>
        <c:noMultiLvlLbl val="0"/>
      </c:catAx>
      <c:valAx>
        <c:axId val="-214220424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20625080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r">
              <a:defRPr sz="1200"/>
            </a:lvl1pPr>
          </a:lstStyle>
          <a:p>
            <a:fld id="{81359BDE-9715-4E5C-9738-28D0438B1343}" type="datetimeFigureOut">
              <a:rPr lang="zh-CN" altLang="en-US" smtClean="0">
                <a:ea typeface="微软雅黑" pitchFamily="34" charset="-122"/>
              </a:rPr>
              <a:pPr/>
              <a:t>15/5/13</a:t>
            </a:fld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r">
              <a:defRPr sz="1200"/>
            </a:lvl1pPr>
          </a:lstStyle>
          <a:p>
            <a:fld id="{C81781E6-8EC9-4E5A-BBC1-F69DB78700FC}" type="slidenum">
              <a:rPr lang="zh-CN" altLang="en-US" smtClean="0">
                <a:ea typeface="微软雅黑" pitchFamily="34" charset="-122"/>
              </a:rPr>
              <a:pPr/>
              <a:t>‹#›</a:t>
            </a:fld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550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3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DF9E65B2-A0B4-4242-9432-201E84F17494}" type="datetime1">
              <a:rPr lang="en-US" smtClean="0"/>
              <a:pPr/>
              <a:t>15/5/13</a:t>
            </a:fld>
            <a:endParaRPr lang="en-US" dirty="0"/>
          </a:p>
        </p:txBody>
      </p:sp>
      <p:sp>
        <p:nvSpPr>
          <p:cNvPr id="174084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28688" y="739775"/>
            <a:ext cx="49403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74085" name="Notes Placeholder 4"/>
          <p:cNvSpPr>
            <a:spLocks noGrp="1" noRot="1" noChangeAspect="1" noChangeArrowheads="1"/>
          </p:cNvSpPr>
          <p:nvPr/>
        </p:nvSpPr>
        <p:spPr bwMode="auto">
          <a:xfrm>
            <a:off x="678800" y="4689431"/>
            <a:ext cx="5438465" cy="444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22" tIns="46561" rIns="93122" bIns="46561" anchor="ctr"/>
          <a:lstStyle/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Click to edit Master text styles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Second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Third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Fourth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Fifth level</a:t>
            </a:r>
          </a:p>
        </p:txBody>
      </p:sp>
      <p:sp>
        <p:nvSpPr>
          <p:cNvPr id="174086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7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18DA32AE-6F44-4576-B6FE-FE04805D7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 bwMode="auto">
          <a:xfrm>
            <a:off x="680424" y="4691034"/>
            <a:ext cx="5436841" cy="4442531"/>
          </a:xfrm>
          <a:prstGeom prst="rect">
            <a:avLst/>
          </a:prstGeom>
        </p:spPr>
        <p:txBody>
          <a:bodyPr vert="horz" lIns="93122" tIns="46561" rIns="93122" bIns="46561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65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4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越来越多的传统企业向互联网转型，移动端是必不可少的部分，岗位的需求也是</a:t>
            </a:r>
            <a:r>
              <a:rPr kumimoji="1" lang="zh-CN" altLang="en-US" smtClean="0"/>
              <a:t>越来越大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5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黑莓和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基本上可以忽略了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3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平台好（硬件平台，软件平台）、高端，</a:t>
            </a:r>
            <a:r>
              <a:rPr kumimoji="1" lang="en-US" altLang="zh-CN" dirty="0" err="1" smtClean="0"/>
              <a:t>AppStore</a:t>
            </a:r>
            <a:r>
              <a:rPr kumimoji="1" lang="zh-CN" altLang="en-US" dirty="0" smtClean="0"/>
              <a:t>应用数量达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万，下载次数达</a:t>
            </a:r>
            <a:r>
              <a:rPr kumimoji="1" lang="en-US" altLang="zh-CN" dirty="0" smtClean="0"/>
              <a:t>500</a:t>
            </a:r>
            <a:r>
              <a:rPr kumimoji="1" lang="zh-CN" altLang="en-US" dirty="0" smtClean="0"/>
              <a:t>亿，这是跟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的对比，如果跟别的开发平台对比的话，那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开发就是起点较高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63" y="2131093"/>
            <a:ext cx="7772281" cy="1469003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23" y="3886575"/>
            <a:ext cx="6400561" cy="175230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35453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6842" y="1599514"/>
            <a:ext cx="8230316" cy="4526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757905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584" y="275343"/>
            <a:ext cx="2057579" cy="585054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6844" y="275343"/>
            <a:ext cx="6058228" cy="58505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19610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8" y="5052550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8D1B39-8137-49E7-B203-092BA4BEFCE5}" type="slidenum">
              <a:rPr lang="zh-CN" altLang="en-US" smtClean="0"/>
              <a:pPr>
                <a:defRPr/>
              </a:pPr>
              <a:t>‹#›</a:t>
            </a:fld>
            <a:endParaRPr 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6" y="3132293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8" y="2172648"/>
            <a:ext cx="5966666" cy="2423347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1" y="4607514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3002" y="731519"/>
            <a:ext cx="3346704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4" y="731520"/>
            <a:ext cx="3346704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731524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9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4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00" y="2209802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0" y="731523"/>
            <a:ext cx="4017085" cy="4894731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6"/>
            <a:ext cx="3388660" cy="2139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6636" y="251825"/>
            <a:ext cx="5954475" cy="51637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单击此处编标题辑母版标题样式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89" y="1046121"/>
            <a:ext cx="8280672" cy="5079771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366061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7" y="1143001"/>
            <a:ext cx="4114800" cy="3127807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90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3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61" y="376519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8" y="731521"/>
            <a:ext cx="4829287" cy="489472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5666" y="49213"/>
            <a:ext cx="68389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0432" y="6597352"/>
            <a:ext cx="7920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5666" y="49213"/>
            <a:ext cx="68389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0432" y="6597352"/>
            <a:ext cx="7920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9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96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 userDrawn="1"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/>
          <p:nvPr userDrawn="1"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8"/>
          <p:cNvSpPr/>
          <p:nvPr userDrawn="1"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9"/>
          <p:cNvSpPr/>
          <p:nvPr userDrawn="1"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899593" y="188640"/>
            <a:ext cx="7848872" cy="71095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792088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2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15/5/13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6172202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3" descr="C:\Users\zhangzihuiya\Desktop\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-27384"/>
            <a:ext cx="9144000" cy="1080120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25" name="直接连接符 11"/>
          <p:cNvCxnSpPr/>
          <p:nvPr userDrawn="1"/>
        </p:nvCxnSpPr>
        <p:spPr>
          <a:xfrm>
            <a:off x="-36511" y="1124744"/>
            <a:ext cx="9235440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39" y="4407012"/>
            <a:ext cx="7772281" cy="1362369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39" y="2906181"/>
            <a:ext cx="7772281" cy="15008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3276979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844" y="1599514"/>
            <a:ext cx="4057903" cy="452637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260" y="1599514"/>
            <a:ext cx="4057903" cy="452637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3064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848" y="1535854"/>
            <a:ext cx="4040011" cy="63980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848" y="2175660"/>
            <a:ext cx="4040011" cy="395023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768" y="1535854"/>
            <a:ext cx="4042397" cy="63980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768" y="2175660"/>
            <a:ext cx="4042397" cy="395023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3747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99067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85534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6" y="273753"/>
            <a:ext cx="3008240" cy="1161833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24" y="273753"/>
            <a:ext cx="5112338" cy="5852139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846" y="1435585"/>
            <a:ext cx="3008240" cy="46903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5374226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778" y="4800125"/>
            <a:ext cx="5485684" cy="566593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778" y="612752"/>
            <a:ext cx="5485684" cy="41141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778" y="5366718"/>
            <a:ext cx="5485684" cy="80532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469126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8"/>
          <p:cNvSpPr>
            <a:spLocks noChangeArrowheads="1"/>
          </p:cNvSpPr>
          <p:nvPr userDrawn="1"/>
        </p:nvSpPr>
        <p:spPr bwMode="auto">
          <a:xfrm>
            <a:off x="6880070" y="6581073"/>
            <a:ext cx="2263933" cy="276931"/>
          </a:xfrm>
          <a:prstGeom prst="rect">
            <a:avLst/>
          </a:prstGeom>
          <a:solidFill>
            <a:srgbClr val="E18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E18D1D"/>
              </a:solidFill>
              <a:ea typeface="微软雅黑" charset="0"/>
              <a:cs typeface="微软雅黑" charset="0"/>
            </a:endParaRPr>
          </a:p>
        </p:txBody>
      </p:sp>
      <p:pic>
        <p:nvPicPr>
          <p:cNvPr id="1027" name="图片 2" descr="logo（透明底）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16632"/>
            <a:ext cx="1597889" cy="74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矩形 17"/>
          <p:cNvSpPr>
            <a:spLocks noChangeArrowheads="1"/>
          </p:cNvSpPr>
          <p:nvPr userDrawn="1"/>
        </p:nvSpPr>
        <p:spPr bwMode="auto">
          <a:xfrm>
            <a:off x="4" y="6509450"/>
            <a:ext cx="7148447" cy="348551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>
              <a:solidFill>
                <a:srgbClr val="FFFFFF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1029" name="TextBox 19"/>
          <p:cNvSpPr txBox="1">
            <a:spLocks noChangeArrowheads="1"/>
          </p:cNvSpPr>
          <p:nvPr userDrawn="1"/>
        </p:nvSpPr>
        <p:spPr bwMode="auto">
          <a:xfrm>
            <a:off x="7308304" y="6550223"/>
            <a:ext cx="1610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广州鹏途教育集团</a:t>
            </a:r>
          </a:p>
        </p:txBody>
      </p:sp>
      <p:sp>
        <p:nvSpPr>
          <p:cNvPr id="1030" name="流程图: 库存数据 5"/>
          <p:cNvSpPr>
            <a:spLocks noChangeArrowheads="1"/>
          </p:cNvSpPr>
          <p:nvPr userDrawn="1"/>
        </p:nvSpPr>
        <p:spPr bwMode="auto">
          <a:xfrm>
            <a:off x="243334" y="253059"/>
            <a:ext cx="920841" cy="577733"/>
          </a:xfrm>
          <a:custGeom>
            <a:avLst/>
            <a:gdLst>
              <a:gd name="T0" fmla="*/ 2147483647 w 8100"/>
              <a:gd name="T1" fmla="*/ 2147483647 h 10000"/>
              <a:gd name="T2" fmla="*/ 2147483647 w 8100"/>
              <a:gd name="T3" fmla="*/ 0 h 10000"/>
              <a:gd name="T4" fmla="*/ 2147483647 w 8100"/>
              <a:gd name="T5" fmla="*/ 2147483647 h 10000"/>
              <a:gd name="T6" fmla="*/ 2147483647 w 8100"/>
              <a:gd name="T7" fmla="*/ 2147483647 h 10000"/>
              <a:gd name="T8" fmla="*/ 2147483647 w 8100"/>
              <a:gd name="T9" fmla="*/ 2147483647 h 10000"/>
              <a:gd name="T10" fmla="*/ 2147483647 w 8100"/>
              <a:gd name="T11" fmla="*/ 2147483647 h 10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100"/>
              <a:gd name="T19" fmla="*/ 0 h 10000"/>
              <a:gd name="T20" fmla="*/ 8100 w 8100"/>
              <a:gd name="T21" fmla="*/ 10000 h 10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100" h="10000">
                <a:moveTo>
                  <a:pt x="15" y="49"/>
                </a:moveTo>
                <a:lnTo>
                  <a:pt x="8100" y="0"/>
                </a:lnTo>
                <a:cubicBezTo>
                  <a:pt x="6995" y="0"/>
                  <a:pt x="6100" y="2239"/>
                  <a:pt x="6100" y="5000"/>
                </a:cubicBezTo>
                <a:cubicBezTo>
                  <a:pt x="6100" y="7761"/>
                  <a:pt x="6995" y="10000"/>
                  <a:pt x="8100" y="10000"/>
                </a:cubicBezTo>
                <a:lnTo>
                  <a:pt x="15" y="10000"/>
                </a:lnTo>
                <a:cubicBezTo>
                  <a:pt x="5" y="3277"/>
                  <a:pt x="-11" y="5969"/>
                  <a:pt x="15" y="49"/>
                </a:cubicBez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 dirty="0"/>
          </a:p>
        </p:txBody>
      </p:sp>
      <p:sp>
        <p:nvSpPr>
          <p:cNvPr id="1031" name="空心弧 14"/>
          <p:cNvSpPr>
            <a:spLocks noChangeArrowheads="1"/>
          </p:cNvSpPr>
          <p:nvPr userDrawn="1"/>
        </p:nvSpPr>
        <p:spPr bwMode="auto">
          <a:xfrm>
            <a:off x="971600" y="254653"/>
            <a:ext cx="565200" cy="56341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3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345" y="20495"/>
                </a:moveTo>
                <a:cubicBezTo>
                  <a:pt x="5167" y="20252"/>
                  <a:pt x="1094" y="15983"/>
                  <a:pt x="1094" y="10800"/>
                </a:cubicBezTo>
                <a:cubicBezTo>
                  <a:pt x="1094" y="5439"/>
                  <a:pt x="5439" y="1094"/>
                  <a:pt x="10800" y="1094"/>
                </a:cubicBezTo>
                <a:cubicBezTo>
                  <a:pt x="16160" y="1094"/>
                  <a:pt x="20506" y="5439"/>
                  <a:pt x="20506" y="10800"/>
                </a:cubicBezTo>
                <a:cubicBezTo>
                  <a:pt x="20506" y="15983"/>
                  <a:pt x="16432" y="20252"/>
                  <a:pt x="11254" y="20495"/>
                </a:cubicBezTo>
                <a:lnTo>
                  <a:pt x="11306" y="21588"/>
                </a:lnTo>
                <a:cubicBezTo>
                  <a:pt x="17067" y="21317"/>
                  <a:pt x="21600" y="16567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567"/>
                  <a:pt x="4532" y="21317"/>
                  <a:pt x="10293" y="21588"/>
                </a:cubicBezTo>
                <a:lnTo>
                  <a:pt x="10345" y="20495"/>
                </a:ln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 dirty="0"/>
          </a:p>
        </p:txBody>
      </p:sp>
      <p:sp>
        <p:nvSpPr>
          <p:cNvPr id="1032" name="空心弧 15"/>
          <p:cNvSpPr>
            <a:spLocks noChangeArrowheads="1"/>
          </p:cNvSpPr>
          <p:nvPr userDrawn="1"/>
        </p:nvSpPr>
        <p:spPr bwMode="auto">
          <a:xfrm>
            <a:off x="1043608" y="332656"/>
            <a:ext cx="414000" cy="413804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0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9104" y="20512"/>
                </a:moveTo>
                <a:cubicBezTo>
                  <a:pt x="4384" y="19688"/>
                  <a:pt x="941" y="15590"/>
                  <a:pt x="941" y="10800"/>
                </a:cubicBezTo>
                <a:cubicBezTo>
                  <a:pt x="941" y="5355"/>
                  <a:pt x="5355" y="941"/>
                  <a:pt x="10800" y="941"/>
                </a:cubicBezTo>
                <a:cubicBezTo>
                  <a:pt x="16244" y="941"/>
                  <a:pt x="20659" y="5355"/>
                  <a:pt x="20659" y="10800"/>
                </a:cubicBezTo>
                <a:cubicBezTo>
                  <a:pt x="20659" y="15590"/>
                  <a:pt x="17215" y="19688"/>
                  <a:pt x="12495" y="20512"/>
                </a:cubicBezTo>
                <a:lnTo>
                  <a:pt x="12657" y="21439"/>
                </a:lnTo>
                <a:cubicBezTo>
                  <a:pt x="17827" y="20536"/>
                  <a:pt x="21600" y="1604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048"/>
                  <a:pt x="3772" y="20536"/>
                  <a:pt x="8942" y="21439"/>
                </a:cubicBezTo>
                <a:lnTo>
                  <a:pt x="9104" y="2051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5" r:id="rId1"/>
    <p:sldLayoutId id="2147486686" r:id="rId2"/>
    <p:sldLayoutId id="2147486687" r:id="rId3"/>
    <p:sldLayoutId id="2147486688" r:id="rId4"/>
    <p:sldLayoutId id="2147486689" r:id="rId5"/>
    <p:sldLayoutId id="2147486690" r:id="rId6"/>
    <p:sldLayoutId id="2147486691" r:id="rId7"/>
    <p:sldLayoutId id="2147486692" r:id="rId8"/>
    <p:sldLayoutId id="2147486693" r:id="rId9"/>
    <p:sldLayoutId id="2147486694" r:id="rId10"/>
    <p:sldLayoutId id="2147486695" r:id="rId11"/>
  </p:sldLayoutIdLst>
  <p:transition xmlns:p14="http://schemas.microsoft.com/office/powerpoint/2010/main"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3768307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3" y="4372171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3" y="6172202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15/5/13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6172202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3" y="617220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3" descr="C:\Users\zhangzihuiya\Desktop\1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3" y="3"/>
            <a:ext cx="9144000" cy="1024128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12" name="直接连接符 11"/>
          <p:cNvCxnSpPr/>
          <p:nvPr/>
        </p:nvCxnSpPr>
        <p:spPr>
          <a:xfrm>
            <a:off x="-36509" y="1124744"/>
            <a:ext cx="9235440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70" r:id="rId1"/>
    <p:sldLayoutId id="2147486671" r:id="rId2"/>
    <p:sldLayoutId id="2147486672" r:id="rId3"/>
    <p:sldLayoutId id="2147486673" r:id="rId4"/>
    <p:sldLayoutId id="2147486674" r:id="rId5"/>
    <p:sldLayoutId id="2147486675" r:id="rId6"/>
    <p:sldLayoutId id="2147486676" r:id="rId7"/>
    <p:sldLayoutId id="2147486677" r:id="rId8"/>
    <p:sldLayoutId id="2147486678" r:id="rId9"/>
    <p:sldLayoutId id="2147486679" r:id="rId10"/>
    <p:sldLayoutId id="2147486680" r:id="rId11"/>
    <p:sldLayoutId id="2147486681" r:id="rId12"/>
    <p:sldLayoutId id="2147486682" r:id="rId13"/>
    <p:sldLayoutId id="2147486479" r:id="rId14"/>
    <p:sldLayoutId id="2147486683" r:id="rId15"/>
    <p:sldLayoutId id="2147486696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%E9%B9%8F%E9%80%94%E9%9B%86%E5%9B%A20105%E6%88%90%E5%93%814%E5%88%86%E9%92%9F.mp4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file://localhost/Users/gongshuntoshi/Desktop/BaoChe/%E8%B5%84%E6%96%99/IOS%E8%AF%BE%E7%A8%8B%E8%A1%A8-%E6%9C%AA%E5%AE%9A%E7%A8%BF.xls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7.jpe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4772" y="1"/>
            <a:ext cx="9144000" cy="2497147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36002" y="2"/>
            <a:ext cx="6251441" cy="249028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6" name="标题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" y="4725144"/>
            <a:ext cx="8230435" cy="7720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5"/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charset="0"/>
              </a:rPr>
              <a:t>鹏途教育</a:t>
            </a:r>
          </a:p>
        </p:txBody>
      </p:sp>
      <p:cxnSp>
        <p:nvCxnSpPr>
          <p:cNvPr id="3077" name="直接连接符 7"/>
          <p:cNvCxnSpPr>
            <a:cxnSpLocks noChangeShapeType="1"/>
          </p:cNvCxnSpPr>
          <p:nvPr/>
        </p:nvCxnSpPr>
        <p:spPr bwMode="auto">
          <a:xfrm>
            <a:off x="1000759" y="5309009"/>
            <a:ext cx="6187050" cy="0"/>
          </a:xfrm>
          <a:prstGeom prst="line">
            <a:avLst/>
          </a:prstGeom>
          <a:noFill/>
          <a:ln w="28575" cmpd="sng">
            <a:solidFill>
              <a:srgbClr val="F284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8" name="标题 4"/>
          <p:cNvSpPr txBox="1">
            <a:spLocks noChangeArrowheads="1"/>
          </p:cNvSpPr>
          <p:nvPr/>
        </p:nvSpPr>
        <p:spPr bwMode="auto">
          <a:xfrm>
            <a:off x="6804248" y="5341253"/>
            <a:ext cx="2339755" cy="133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9" tIns="46805" rIns="91449" bIns="4572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龚俊慧</a:t>
            </a:r>
            <a:r>
              <a:rPr lang="en-US" altLang="zh-CN" b="1" dirty="0" smtClean="0">
                <a:latin typeface="微软雅黑" charset="0"/>
                <a:ea typeface="微软雅黑" charset="0"/>
                <a:cs typeface="微软雅黑" charset="0"/>
              </a:rPr>
              <a:t>-iOS</a:t>
            </a:r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项目经理</a:t>
            </a:r>
            <a:endParaRPr lang="en-US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079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5411313" y="2497147"/>
            <a:ext cx="1824983" cy="172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4" descr="d:\documents and settings\hp\application data\360se6\User Data\temp\b_1369884179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7206897" y="2497149"/>
            <a:ext cx="1941877" cy="172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1873891" y="2497147"/>
            <a:ext cx="1824983" cy="172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2" descr="http://image.tianjimedia.com/uploadImages/2013/109/M4NK19932PW8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3233" b="414"/>
          <a:stretch>
            <a:fillRect/>
          </a:stretch>
        </p:blipFill>
        <p:spPr bwMode="auto">
          <a:xfrm>
            <a:off x="3645195" y="2497149"/>
            <a:ext cx="1771308" cy="172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1" y="2492896"/>
            <a:ext cx="1885817" cy="174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19095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25" y="3934462"/>
            <a:ext cx="1947512" cy="20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6012160" y="2060849"/>
            <a:ext cx="1980220" cy="11881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自学</a:t>
            </a:r>
          </a:p>
        </p:txBody>
      </p:sp>
      <p:pic>
        <p:nvPicPr>
          <p:cNvPr id="11266" name="Picture 2" descr="C:\Users\Administrator\Desktop\58af236d55fbb2fbd2c4ea9f4f4a20a44723dc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" y="1556793"/>
            <a:ext cx="4645796" cy="365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形标注 3"/>
          <p:cNvSpPr/>
          <p:nvPr/>
        </p:nvSpPr>
        <p:spPr>
          <a:xfrm>
            <a:off x="1115616" y="2276872"/>
            <a:ext cx="914400" cy="612648"/>
          </a:xfrm>
          <a:prstGeom prst="wedgeEllipseCallout">
            <a:avLst>
              <a:gd name="adj1" fmla="val 55286"/>
              <a:gd name="adj2" fmla="val 7141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  <a:latin typeface="+mj-ea"/>
                <a:ea typeface="+mj-ea"/>
              </a:rPr>
              <a:t>好困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j-ea"/>
              </a:rPr>
              <a:t>自学的尴尬</a:t>
            </a:r>
            <a:endParaRPr kumimoji="1"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743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12" y="3934462"/>
            <a:ext cx="2001610" cy="20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6012160" y="2060849"/>
            <a:ext cx="1980220" cy="11881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教材</a:t>
            </a:r>
          </a:p>
        </p:txBody>
      </p:sp>
      <p:pic>
        <p:nvPicPr>
          <p:cNvPr id="12290" name="Picture 2" descr="C:\Users\Administrator\Desktop\rdn_4e017f6c78f5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21645"/>
            <a:ext cx="4176464" cy="459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形标注 2"/>
          <p:cNvSpPr/>
          <p:nvPr/>
        </p:nvSpPr>
        <p:spPr>
          <a:xfrm>
            <a:off x="323528" y="1124744"/>
            <a:ext cx="1440160" cy="834487"/>
          </a:xfrm>
          <a:prstGeom prst="wedgeEllipseCallout">
            <a:avLst>
              <a:gd name="adj1" fmla="val 56707"/>
              <a:gd name="adj2" fmla="val 6100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看的好晕！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j-ea"/>
              </a:rPr>
              <a:t>自学的尴尬</a:t>
            </a:r>
            <a:endParaRPr kumimoji="1"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8889817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2732682" y="3140168"/>
            <a:ext cx="3462244" cy="1083129"/>
          </a:xfrm>
          <a:prstGeom prst="rightArrow">
            <a:avLst>
              <a:gd name="adj1" fmla="val 61093"/>
              <a:gd name="adj2" fmla="val 42050"/>
            </a:avLst>
          </a:prstGeom>
          <a:gradFill rotWithShape="1">
            <a:gsLst>
              <a:gs pos="0">
                <a:srgbClr val="B2B2B2"/>
              </a:gs>
              <a:gs pos="100000">
                <a:srgbClr val="E1E1E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gray">
          <a:xfrm>
            <a:off x="2484815" y="3179073"/>
            <a:ext cx="3648075" cy="1006475"/>
          </a:xfrm>
          <a:prstGeom prst="rightArrow">
            <a:avLst>
              <a:gd name="adj1" fmla="val 53880"/>
              <a:gd name="adj2" fmla="val 4364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+mj-ea"/>
                <a:ea typeface="+mj-ea"/>
              </a:rPr>
              <a:t>      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706813" y="4615761"/>
            <a:ext cx="1966913" cy="388937"/>
            <a:chOff x="2832" y="2692"/>
            <a:chExt cx="1661" cy="1003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2832" y="2692"/>
              <a:ext cx="1660" cy="1003"/>
              <a:chOff x="3098" y="249"/>
              <a:chExt cx="1959" cy="629"/>
            </a:xfrm>
          </p:grpSpPr>
          <p:sp>
            <p:nvSpPr>
              <p:cNvPr id="7" name="Oval 7"/>
              <p:cNvSpPr>
                <a:spLocks noChangeArrowheads="1"/>
              </p:cNvSpPr>
              <p:nvPr/>
            </p:nvSpPr>
            <p:spPr bwMode="lt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" name="Oval 8"/>
              <p:cNvSpPr>
                <a:spLocks noChangeArrowheads="1"/>
              </p:cNvSpPr>
              <p:nvPr/>
            </p:nvSpPr>
            <p:spPr bwMode="ltGray">
              <a:xfrm>
                <a:off x="3098" y="249"/>
                <a:ext cx="1959" cy="58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372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" name="Oval 9"/>
            <p:cNvSpPr>
              <a:spLocks noChangeArrowheads="1"/>
            </p:cNvSpPr>
            <p:nvPr/>
          </p:nvSpPr>
          <p:spPr bwMode="ltGray">
            <a:xfrm>
              <a:off x="2840" y="2692"/>
              <a:ext cx="1653" cy="907"/>
            </a:xfrm>
            <a:prstGeom prst="ellipse">
              <a:avLst/>
            </a:prstGeom>
            <a:gradFill rotWithShape="1">
              <a:gsLst>
                <a:gs pos="0">
                  <a:srgbClr val="737373"/>
                </a:gs>
                <a:gs pos="50000">
                  <a:srgbClr val="C0C0C0"/>
                </a:gs>
                <a:gs pos="100000">
                  <a:srgbClr val="73737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1437061" y="4504631"/>
            <a:ext cx="476250" cy="309563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D1D1D1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777777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611561" y="2702817"/>
            <a:ext cx="2119313" cy="183673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ltGray">
          <a:xfrm>
            <a:off x="656015" y="2721870"/>
            <a:ext cx="2035175" cy="1801813"/>
          </a:xfrm>
          <a:prstGeom prst="rect">
            <a:avLst/>
          </a:prstGeom>
          <a:gradFill rotWithShape="1">
            <a:gsLst>
              <a:gs pos="0">
                <a:srgbClr val="3C778C"/>
              </a:gs>
              <a:gs pos="100000">
                <a:srgbClr val="64A5BC">
                  <a:alpha val="99001"/>
                </a:srgbClr>
              </a:gs>
            </a:gsLst>
            <a:lin ang="2700000" scaled="1"/>
          </a:gradFill>
          <a:ln w="285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black">
          <a:xfrm>
            <a:off x="731073" y="2995750"/>
            <a:ext cx="1905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1C1C1C"/>
              </a:buClr>
            </a:pP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我们想要怎样的工作？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 rot="5400000">
            <a:off x="5319294" y="2687742"/>
            <a:ext cx="4114799" cy="2062163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57150" cmpd="thickThin" algn="ctr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gray">
          <a:xfrm>
            <a:off x="6329713" y="1628805"/>
            <a:ext cx="2054225" cy="574675"/>
          </a:xfrm>
          <a:custGeom>
            <a:avLst/>
            <a:gdLst>
              <a:gd name="T0" fmla="*/ 2147483647 w 1532"/>
              <a:gd name="T1" fmla="*/ 2147483647 h 347"/>
              <a:gd name="T2" fmla="*/ 2147483647 w 1532"/>
              <a:gd name="T3" fmla="*/ 2147483647 h 347"/>
              <a:gd name="T4" fmla="*/ 2147483647 w 1532"/>
              <a:gd name="T5" fmla="*/ 2147483647 h 347"/>
              <a:gd name="T6" fmla="*/ 2147483647 w 1532"/>
              <a:gd name="T7" fmla="*/ 2147483647 h 347"/>
              <a:gd name="T8" fmla="*/ 2147483647 w 1532"/>
              <a:gd name="T9" fmla="*/ 2147483647 h 347"/>
              <a:gd name="T10" fmla="*/ 2147483647 w 1532"/>
              <a:gd name="T11" fmla="*/ 2147483647 h 347"/>
              <a:gd name="T12" fmla="*/ 2147483647 w 1532"/>
              <a:gd name="T13" fmla="*/ 2147483647 h 347"/>
              <a:gd name="T14" fmla="*/ 2147483647 w 1532"/>
              <a:gd name="T15" fmla="*/ 2147483647 h 347"/>
              <a:gd name="T16" fmla="*/ 2147483647 w 1532"/>
              <a:gd name="T17" fmla="*/ 2147483647 h 34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2"/>
              <a:gd name="T28" fmla="*/ 0 h 347"/>
              <a:gd name="T29" fmla="*/ 1532 w 1532"/>
              <a:gd name="T30" fmla="*/ 347 h 34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2" h="347">
                <a:moveTo>
                  <a:pt x="17" y="347"/>
                </a:moveTo>
                <a:cubicBezTo>
                  <a:pt x="17" y="347"/>
                  <a:pt x="0" y="284"/>
                  <a:pt x="25" y="197"/>
                </a:cubicBezTo>
                <a:cubicBezTo>
                  <a:pt x="57" y="143"/>
                  <a:pt x="94" y="50"/>
                  <a:pt x="217" y="25"/>
                </a:cubicBezTo>
                <a:cubicBezTo>
                  <a:pt x="340" y="0"/>
                  <a:pt x="292" y="15"/>
                  <a:pt x="443" y="13"/>
                </a:cubicBezTo>
                <a:cubicBezTo>
                  <a:pt x="594" y="10"/>
                  <a:pt x="985" y="14"/>
                  <a:pt x="1127" y="14"/>
                </a:cubicBezTo>
                <a:cubicBezTo>
                  <a:pt x="1269" y="14"/>
                  <a:pt x="1206" y="2"/>
                  <a:pt x="1292" y="16"/>
                </a:cubicBezTo>
                <a:cubicBezTo>
                  <a:pt x="1380" y="30"/>
                  <a:pt x="1466" y="96"/>
                  <a:pt x="1520" y="216"/>
                </a:cubicBezTo>
                <a:cubicBezTo>
                  <a:pt x="1532" y="300"/>
                  <a:pt x="1527" y="346"/>
                  <a:pt x="1527" y="346"/>
                </a:cubicBezTo>
                <a:lnTo>
                  <a:pt x="17" y="347"/>
                </a:lnTo>
                <a:close/>
              </a:path>
            </a:pathLst>
          </a:custGeom>
          <a:solidFill>
            <a:schemeClr val="accent2">
              <a:alpha val="3803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gray">
          <a:xfrm>
            <a:off x="6710939" y="1763524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GOOD JOB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gray">
          <a:xfrm>
            <a:off x="6344023" y="2786959"/>
            <a:ext cx="206375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、高薪</a:t>
            </a: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2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</a:t>
            </a:r>
            <a:r>
              <a:rPr lang="zh-CN" altLang="en-US" sz="1600" b="1" dirty="0">
                <a:solidFill>
                  <a:srgbClr val="7030A0"/>
                </a:solidFill>
                <a:latin typeface="+mj-ea"/>
                <a:ea typeface="+mj-ea"/>
              </a:rPr>
              <a:t>福利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待遇好</a:t>
            </a:r>
            <a:endParaRPr lang="en-US" altLang="zh-CN" sz="16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3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、工作稳定</a:t>
            </a:r>
            <a:endParaRPr lang="en-US" altLang="zh-CN" sz="16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、发展前景广阔</a:t>
            </a:r>
            <a:endParaRPr lang="en-US" altLang="zh-CN" sz="16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5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、实现自我</a:t>
            </a:r>
            <a:r>
              <a:rPr lang="zh-CN" altLang="en-US" sz="1600" b="1" dirty="0">
                <a:solidFill>
                  <a:srgbClr val="7030A0"/>
                </a:solidFill>
                <a:latin typeface="+mj-ea"/>
                <a:ea typeface="+mj-ea"/>
              </a:rPr>
              <a:t>价值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最大化</a:t>
            </a:r>
            <a:endParaRPr lang="en-US" altLang="zh-CN" sz="16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gray">
          <a:xfrm flipV="1">
            <a:off x="3356348" y="3871223"/>
            <a:ext cx="1922462" cy="1655763"/>
          </a:xfrm>
          <a:prstGeom prst="downArrowCallout">
            <a:avLst>
              <a:gd name="adj1" fmla="val 14825"/>
              <a:gd name="adj2" fmla="val 15728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3356348" y="1834457"/>
            <a:ext cx="1922462" cy="1682751"/>
          </a:xfrm>
          <a:prstGeom prst="downArrowCallout">
            <a:avLst>
              <a:gd name="adj1" fmla="val 14587"/>
              <a:gd name="adj2" fmla="val 15476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3449391" y="1988846"/>
            <a:ext cx="17176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204A82"/>
                </a:solidFill>
                <a:latin typeface="+mj-ea"/>
                <a:ea typeface="+mj-ea"/>
              </a:rPr>
              <a:t>如何正规就业？</a:t>
            </a:r>
            <a:endParaRPr lang="en-US" altLang="zh-CN" sz="2400" dirty="0">
              <a:solidFill>
                <a:srgbClr val="204A82"/>
              </a:solidFill>
              <a:latin typeface="+mj-ea"/>
              <a:ea typeface="+mj-e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gray">
          <a:xfrm>
            <a:off x="3435950" y="4293096"/>
            <a:ext cx="178412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204A82"/>
                </a:solidFill>
                <a:latin typeface="+mj-ea"/>
                <a:ea typeface="+mj-ea"/>
              </a:rPr>
              <a:t>如何有成长空间的就业？</a:t>
            </a:r>
            <a:endParaRPr lang="en-US" altLang="zh-CN" sz="2400" dirty="0">
              <a:solidFill>
                <a:srgbClr val="204A82"/>
              </a:solidFill>
              <a:latin typeface="+mj-ea"/>
              <a:ea typeface="+mj-ea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827589" y="188641"/>
            <a:ext cx="7918945" cy="9652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altLang="zh-CN" sz="3600" b="0" dirty="0">
              <a:solidFill>
                <a:schemeClr val="tx1"/>
              </a:solidFill>
              <a:effectLst/>
              <a:latin typeface="+mj-ea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</a:rPr>
              <a:t>我们想要怎样的工作？</a:t>
            </a:r>
            <a:r>
              <a:rPr lang="en-US" altLang="zh-CN" dirty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+mj-ea"/>
              </a:rPr>
            </a:br>
            <a:endParaRPr kumimoji="1"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9575797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AutoShape 20"/>
          <p:cNvSpPr>
            <a:spLocks noChangeArrowheads="1"/>
          </p:cNvSpPr>
          <p:nvPr/>
        </p:nvSpPr>
        <p:spPr bwMode="auto">
          <a:xfrm>
            <a:off x="3228978" y="2047028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42" name="Rectangle 21"/>
          <p:cNvSpPr>
            <a:spLocks noChangeArrowheads="1"/>
          </p:cNvSpPr>
          <p:nvPr/>
        </p:nvSpPr>
        <p:spPr bwMode="auto">
          <a:xfrm>
            <a:off x="3419876" y="2097829"/>
            <a:ext cx="35283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iOS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系统简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介</a:t>
            </a:r>
            <a:endParaRPr 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343" name="AutoShape 24"/>
          <p:cNvSpPr>
            <a:spLocks noChangeArrowheads="1"/>
          </p:cNvSpPr>
          <p:nvPr/>
        </p:nvSpPr>
        <p:spPr bwMode="auto">
          <a:xfrm>
            <a:off x="3228980" y="2837604"/>
            <a:ext cx="3889375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44" name="Rectangle 25"/>
          <p:cNvSpPr>
            <a:spLocks noChangeArrowheads="1"/>
          </p:cNvSpPr>
          <p:nvPr/>
        </p:nvSpPr>
        <p:spPr bwMode="auto">
          <a:xfrm>
            <a:off x="3419874" y="2889990"/>
            <a:ext cx="35283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  <a:sym typeface="Arial" charset="0"/>
              </a:rPr>
              <a:t>硬件平台</a:t>
            </a:r>
          </a:p>
        </p:txBody>
      </p:sp>
      <p:sp>
        <p:nvSpPr>
          <p:cNvPr id="14345" name="AutoShape 29"/>
          <p:cNvSpPr>
            <a:spLocks noChangeArrowheads="1"/>
          </p:cNvSpPr>
          <p:nvPr/>
        </p:nvSpPr>
        <p:spPr bwMode="auto">
          <a:xfrm>
            <a:off x="3232150" y="3659932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</a:rPr>
              <a:t>系统体系架构</a:t>
            </a:r>
            <a:endParaRPr lang="zh-CN" altLang="en-US" b="1" dirty="0">
              <a:solidFill>
                <a:srgbClr val="FFFFFF"/>
              </a:solidFill>
              <a:latin typeface="+mj-ea"/>
              <a:ea typeface="+mj-ea"/>
              <a:sym typeface="Arial" charset="0"/>
            </a:endParaRPr>
          </a:p>
        </p:txBody>
      </p:sp>
      <p:sp>
        <p:nvSpPr>
          <p:cNvPr id="14350" name="AutoShape 32"/>
          <p:cNvSpPr>
            <a:spLocks noChangeArrowheads="1"/>
          </p:cNvSpPr>
          <p:nvPr/>
        </p:nvSpPr>
        <p:spPr bwMode="auto">
          <a:xfrm>
            <a:off x="3228978" y="4524225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1" name="Rectangle 33"/>
          <p:cNvSpPr>
            <a:spLocks noChangeArrowheads="1"/>
          </p:cNvSpPr>
          <p:nvPr/>
        </p:nvSpPr>
        <p:spPr bwMode="auto">
          <a:xfrm>
            <a:off x="3347864" y="4575023"/>
            <a:ext cx="36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 smtClean="0">
                <a:solidFill>
                  <a:srgbClr val="FFFFFF"/>
                </a:solidFill>
                <a:latin typeface="+mj-ea"/>
                <a:ea typeface="+mj-ea"/>
              </a:rPr>
              <a:t>经典产品</a:t>
            </a:r>
            <a:endParaRPr lang="zh-CN" altLang="en-US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64" y="2634705"/>
            <a:ext cx="1555200" cy="15552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09517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4154488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148065" y="1628806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iOS</a:t>
            </a:r>
            <a:r>
              <a:rPr kumimoji="1" lang="zh-CN" altLang="en-US" dirty="0">
                <a:latin typeface="+mj-ea"/>
                <a:ea typeface="+mj-ea"/>
              </a:rPr>
              <a:t>是由苹果公司为</a:t>
            </a:r>
            <a:r>
              <a:rPr kumimoji="1" lang="en-US" altLang="zh-CN" dirty="0">
                <a:latin typeface="+mj-ea"/>
                <a:ea typeface="+mj-ea"/>
              </a:rPr>
              <a:t>iPhone</a:t>
            </a:r>
            <a:r>
              <a:rPr kumimoji="1" lang="zh-CN" altLang="en-US" dirty="0">
                <a:latin typeface="+mj-ea"/>
                <a:ea typeface="+mj-ea"/>
              </a:rPr>
              <a:t>等设备开发的操作系统，它主要给</a:t>
            </a:r>
            <a:r>
              <a:rPr kumimoji="1" lang="en-US" altLang="zh-CN" dirty="0" smtClean="0">
                <a:latin typeface="+mj-ea"/>
                <a:ea typeface="+mj-ea"/>
              </a:rPr>
              <a:t>iPhone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smtClean="0">
                <a:latin typeface="+mj-ea"/>
                <a:ea typeface="+mj-ea"/>
              </a:rPr>
              <a:t>iPod touch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err="1">
                <a:latin typeface="+mj-ea"/>
                <a:ea typeface="+mj-ea"/>
              </a:rPr>
              <a:t>iPad</a:t>
            </a:r>
            <a:r>
              <a:rPr kumimoji="1" lang="zh-CN" altLang="en-US" dirty="0" smtClean="0">
                <a:latin typeface="+mj-ea"/>
                <a:ea typeface="+mj-ea"/>
              </a:rPr>
              <a:t>以及</a:t>
            </a:r>
            <a:r>
              <a:rPr lang="en-US" altLang="zh-CN" dirty="0">
                <a:latin typeface="+mj-ea"/>
                <a:ea typeface="+mj-ea"/>
                <a:cs typeface="宋体" charset="0"/>
              </a:rPr>
              <a:t>Apple Watch</a:t>
            </a:r>
            <a:r>
              <a:rPr kumimoji="1" lang="zh-CN" altLang="en-US" dirty="0" smtClean="0">
                <a:latin typeface="+mj-ea"/>
                <a:ea typeface="+mj-ea"/>
              </a:rPr>
              <a:t>设备</a:t>
            </a:r>
            <a:r>
              <a:rPr kumimoji="1" lang="zh-CN" altLang="en-US" dirty="0">
                <a:latin typeface="+mj-ea"/>
                <a:ea typeface="+mj-ea"/>
              </a:rPr>
              <a:t>使用，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它管理设备硬件并为手机本地应用程序的实现提供基础技术。根据设备不同，操作系统具有不同的系统应用程序，例如</a:t>
            </a:r>
            <a:r>
              <a:rPr kumimoji="1" lang="en-US" altLang="zh-CN" dirty="0">
                <a:latin typeface="+mj-ea"/>
                <a:ea typeface="+mj-ea"/>
              </a:rPr>
              <a:t>Phone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Mail</a:t>
            </a:r>
            <a:r>
              <a:rPr kumimoji="1" lang="zh-CN" altLang="en-US" dirty="0">
                <a:latin typeface="+mj-ea"/>
                <a:ea typeface="+mj-ea"/>
              </a:rPr>
              <a:t>以及</a:t>
            </a:r>
            <a:r>
              <a:rPr kumimoji="1" lang="en-US" altLang="zh-CN" dirty="0">
                <a:latin typeface="+mj-ea"/>
                <a:ea typeface="+mj-ea"/>
              </a:rPr>
              <a:t>Safari</a:t>
            </a:r>
          </a:p>
          <a:p>
            <a:r>
              <a:rPr kumimoji="1" lang="zh-CN" altLang="en-US" dirty="0" smtClean="0">
                <a:latin typeface="+mj-ea"/>
                <a:ea typeface="+mj-ea"/>
              </a:rPr>
              <a:t>这些应用程序可以为用户提供标准系统服务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1680419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2339752" y="2923542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3923195" y="3934460"/>
            <a:ext cx="432781" cy="577669"/>
          </a:xfrm>
          <a:prstGeom prst="downArrow">
            <a:avLst>
              <a:gd name="adj1" fmla="val 50000"/>
              <a:gd name="adj2" fmla="val 35703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17423" name="AutoShape 15"/>
          <p:cNvSpPr>
            <a:spLocks noChangeArrowheads="1"/>
          </p:cNvSpPr>
          <p:nvPr/>
        </p:nvSpPr>
        <p:spPr bwMode="auto">
          <a:xfrm>
            <a:off x="4084756" y="1412775"/>
            <a:ext cx="703268" cy="933371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4" name="AutoShape 16"/>
          <p:cNvSpPr>
            <a:spLocks noChangeArrowheads="1"/>
          </p:cNvSpPr>
          <p:nvPr/>
        </p:nvSpPr>
        <p:spPr bwMode="auto">
          <a:xfrm rot="1642620">
            <a:off x="4850847" y="3538031"/>
            <a:ext cx="907801" cy="494342"/>
          </a:xfrm>
          <a:prstGeom prst="rightArrow">
            <a:avLst>
              <a:gd name="adj1" fmla="val 50000"/>
              <a:gd name="adj2" fmla="val 50327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3435954" y="2418080"/>
            <a:ext cx="1440000" cy="1440160"/>
          </a:xfrm>
          <a:prstGeom prst="ellipse">
            <a:avLst/>
          </a:prstGeom>
          <a:solidFill>
            <a:srgbClr val="81D3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+mj-ea"/>
                <a:ea typeface="+mj-ea"/>
              </a:rPr>
              <a:t>iOS</a:t>
            </a:r>
            <a:endParaRPr kumimoji="1"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77" y="620688"/>
            <a:ext cx="1406537" cy="2304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512132"/>
            <a:ext cx="3692141" cy="1944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44824"/>
            <a:ext cx="2029779" cy="28734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3140968"/>
            <a:ext cx="1642870" cy="1856704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硬件平台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63305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2" grpId="0" animBg="1"/>
      <p:bldP spid="17423" grpId="0" animBg="1"/>
      <p:bldP spid="174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系统体系架构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4951"/>
            <a:ext cx="705678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815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Cocoa</a:t>
            </a:r>
            <a:r>
              <a:rPr lang="zh-TW" altLang="en-US" dirty="0" smtClean="0"/>
              <a:t>框架</a:t>
            </a:r>
            <a:r>
              <a:rPr lang="en-US" altLang="en-US" dirty="0" smtClean="0"/>
              <a:t>组</a:t>
            </a:r>
            <a:r>
              <a:rPr lang="zh-CN" altLang="en-US" dirty="0" smtClean="0"/>
              <a:t>成</a:t>
            </a:r>
            <a:br>
              <a:rPr lang="zh-CN" altLang="en-US" dirty="0" smtClean="0"/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057040"/>
            <a:ext cx="7272808" cy="29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511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2"/>
                </a:solidFill>
                <a:effectLst/>
              </a:rPr>
              <a:t>苹果智能终端的市场占有率</a:t>
            </a:r>
            <a:endParaRPr lang="zh-CN" altLang="en-US" dirty="0">
              <a:solidFill>
                <a:schemeClr val="tx2"/>
              </a:solidFill>
              <a:effectLst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6487" y="973912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n-ea"/>
                <a:ea typeface="+mn-ea"/>
              </a:rPr>
              <a:t>用户使用的移动设备中，</a:t>
            </a:r>
            <a:r>
              <a:rPr lang="zh-CN" altLang="en-US" dirty="0" smtClean="0">
                <a:latin typeface="+mn-ea"/>
                <a:ea typeface="+mn-ea"/>
              </a:rPr>
              <a:t>苹果（</a:t>
            </a:r>
            <a:r>
              <a:rPr lang="en-US" altLang="zh-CN" dirty="0" smtClean="0">
                <a:latin typeface="+mn-ea"/>
                <a:ea typeface="+mn-ea"/>
              </a:rPr>
              <a:t>iPhone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en-US" altLang="zh-CN" dirty="0" smtClean="0">
                <a:latin typeface="+mn-ea"/>
                <a:ea typeface="+mn-ea"/>
              </a:rPr>
              <a:t>iPad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en-US" altLang="zh-CN" dirty="0" err="1" smtClean="0">
                <a:latin typeface="+mn-ea"/>
                <a:ea typeface="+mn-ea"/>
              </a:rPr>
              <a:t>iTouch</a:t>
            </a:r>
            <a:r>
              <a:rPr lang="zh-CN" altLang="en-US" dirty="0" smtClean="0">
                <a:latin typeface="+mn-ea"/>
                <a:ea typeface="+mn-ea"/>
              </a:rPr>
              <a:t>）占据</a:t>
            </a:r>
            <a:r>
              <a:rPr lang="en-US" altLang="zh-CN" b="1" dirty="0">
                <a:latin typeface="+mn-ea"/>
                <a:ea typeface="+mn-ea"/>
              </a:rPr>
              <a:t>32.1%</a:t>
            </a:r>
            <a:r>
              <a:rPr lang="zh-CN" altLang="en-US" dirty="0">
                <a:latin typeface="+mn-ea"/>
                <a:ea typeface="+mn-ea"/>
              </a:rPr>
              <a:t>的最大份额，其次，三星设备占</a:t>
            </a:r>
            <a:r>
              <a:rPr lang="en-US" altLang="zh-CN" b="1" dirty="0">
                <a:latin typeface="+mn-ea"/>
                <a:ea typeface="+mn-ea"/>
              </a:rPr>
              <a:t>15.5%</a:t>
            </a:r>
            <a:r>
              <a:rPr lang="zh-CN" altLang="en-US" dirty="0">
                <a:latin typeface="+mn-ea"/>
                <a:ea typeface="+mn-ea"/>
              </a:rPr>
              <a:t>，小米设备占</a:t>
            </a:r>
            <a:r>
              <a:rPr lang="en-US" altLang="zh-CN" b="1" dirty="0" smtClean="0">
                <a:latin typeface="+mn-ea"/>
                <a:ea typeface="+mn-ea"/>
              </a:rPr>
              <a:t>11.8%</a:t>
            </a:r>
            <a:endParaRPr lang="en-US" altLang="zh-CN" b="1" dirty="0" smtClean="0">
              <a:solidFill>
                <a:srgbClr val="262626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23729" y="2348881"/>
            <a:ext cx="5760641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月 移动智能终端用户设备品牌分布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944635"/>
              </p:ext>
            </p:extLst>
          </p:nvPr>
        </p:nvGraphicFramePr>
        <p:xfrm>
          <a:off x="244196" y="1623785"/>
          <a:ext cx="8640960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8832945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29495"/>
            <a:ext cx="4626788" cy="2929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829493"/>
            <a:ext cx="4392489" cy="2816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61" y="3645625"/>
            <a:ext cx="3093415" cy="286562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的发展历程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185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Grp="1" noChangeArrowheads="1"/>
          </p:cNvSpPr>
          <p:nvPr/>
        </p:nvSpPr>
        <p:spPr bwMode="auto">
          <a:xfrm>
            <a:off x="1272048" y="2779125"/>
            <a:ext cx="6324140" cy="267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科技，改变生活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苹果，引领未来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772" y="1"/>
            <a:ext cx="9144000" cy="2497147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6002" y="2"/>
            <a:ext cx="6251441" cy="249028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14469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开发语言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94551" y="1118329"/>
            <a:ext cx="8280672" cy="5079771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姓名：</a:t>
            </a:r>
            <a:r>
              <a:rPr kumimoji="1" lang="en-US" altLang="zh-CN" dirty="0" smtClean="0"/>
              <a:t>Objective-C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生日：</a:t>
            </a:r>
            <a:r>
              <a:rPr kumimoji="1" lang="en-US" altLang="zh-CN" dirty="0" smtClean="0"/>
              <a:t>1983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父亲：</a:t>
            </a:r>
            <a:r>
              <a:rPr kumimoji="1" lang="is-IS" altLang="zh-CN" dirty="0" smtClean="0"/>
              <a:t>C</a:t>
            </a:r>
            <a:r>
              <a:rPr kumimoji="1" lang="zh-CN" altLang="is-IS" dirty="0" smtClean="0"/>
              <a:t>、</a:t>
            </a:r>
            <a:r>
              <a:rPr kumimoji="1" lang="is-IS" altLang="zh-CN" dirty="0" smtClean="0"/>
              <a:t>Smalltalk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国别：美国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设计者：</a:t>
            </a:r>
            <a:r>
              <a:rPr kumimoji="1" lang="zh-TW" altLang="en-US" dirty="0" smtClean="0"/>
              <a:t>布莱德</a:t>
            </a:r>
            <a:r>
              <a:rPr kumimoji="1" lang="en-US" altLang="zh-TW" dirty="0" smtClean="0"/>
              <a:t>·</a:t>
            </a:r>
            <a:r>
              <a:rPr kumimoji="1" lang="zh-TW" altLang="en-US" dirty="0" smtClean="0"/>
              <a:t>考克斯和</a:t>
            </a:r>
            <a:r>
              <a:rPr kumimoji="1" lang="en-US" altLang="zh-TW" dirty="0" smtClean="0"/>
              <a:t>Tom Love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家庭地址：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developer.apple.com</a:t>
            </a:r>
            <a:r>
              <a:rPr kumimoji="1" lang="en-US" altLang="zh-CN" dirty="0" smtClean="0"/>
              <a:t>/library/mac/#documentation/Cocoa/Conceptual/</a:t>
            </a:r>
            <a:r>
              <a:rPr kumimoji="1" lang="en-US" altLang="zh-CN" dirty="0" err="1" smtClean="0"/>
              <a:t>ObjectiveC</a:t>
            </a:r>
            <a:r>
              <a:rPr kumimoji="1" lang="en-US" altLang="zh-CN" dirty="0" smtClean="0"/>
              <a:t>/Introduction/</a:t>
            </a:r>
            <a:r>
              <a:rPr kumimoji="1" lang="en-US" altLang="zh-CN" dirty="0" err="1" smtClean="0"/>
              <a:t>introObjectiveC.html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236587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2" y="1628800"/>
            <a:ext cx="7019374" cy="3966657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64" y="1628800"/>
            <a:ext cx="1224000" cy="12275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6408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633827"/>
            <a:ext cx="6920092" cy="3595373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70080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734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72" y="1700808"/>
            <a:ext cx="1260000" cy="12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2" y="1671091"/>
            <a:ext cx="6938004" cy="3846141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13203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694591"/>
            <a:ext cx="6992100" cy="3822641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772816"/>
            <a:ext cx="1260000" cy="1260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772816"/>
            <a:ext cx="7064108" cy="3822641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844824"/>
            <a:ext cx="1260000" cy="125257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en-US" dirty="0" err="1" smtClean="0"/>
              <a:t>的相关工作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44197" y="1118329"/>
            <a:ext cx="8280672" cy="507977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应用开发工程师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游戏开发工程师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软件测试工程师 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架构师  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335881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开发学习方法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194" y="1334953"/>
            <a:ext cx="8280672" cy="471872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老师是引路人，腿长在自己身上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开发的基础，掌握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是必要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多问，多动手，多做项目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踏实肯干，肯努力，肯付出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51602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为什么要选择移动开发</a:t>
            </a:r>
          </a:p>
        </p:txBody>
      </p:sp>
      <p:sp>
        <p:nvSpPr>
          <p:cNvPr id="302082" name="Rectangle 3"/>
          <p:cNvSpPr>
            <a:spLocks noGrp="1" noChangeArrowheads="1"/>
          </p:cNvSpPr>
          <p:nvPr>
            <p:ph idx="1"/>
          </p:nvPr>
        </p:nvSpPr>
        <p:spPr>
          <a:xfrm>
            <a:off x="298294" y="1124744"/>
            <a:ext cx="8388867" cy="518457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手机将是人类最离不开的设备之一，硬件软件参数也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越来越强，应用需求量剧增</a:t>
            </a:r>
          </a:p>
          <a:p>
            <a:pPr>
              <a:buFont typeface="Wingdings" charset="0"/>
              <a:buNone/>
            </a:pPr>
            <a:endParaRPr kumimoji="0" lang="zh-CN" altLang="en-US" sz="1800" dirty="0" smtClean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移动互联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（就是将移动通信和互联网二者结合起来）发展迅速，各大公司都对移动互联市场虎视眈眈：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腾讯以6000万的价格收购了一款由6人团队开发的手机刷机软件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Facebook准备斥资10亿美元收购以色列移动卫星导航初创企业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Waze</a:t>
            </a:r>
            <a:endParaRPr kumimoji="0" lang="en-US" altLang="zh-CN" sz="1800" dirty="0" smtClean="0">
              <a:latin typeface="+mj-ea"/>
              <a:ea typeface="+mj-ea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百度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19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亿美元收购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91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手机无线</a:t>
            </a:r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想在移动互联领域捞一桶金的创业者，也像雨后春笋般渐渐多起来了。因为，移动互联才只是个开始！！！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众多公司为了在移动互联市场立足，都纷纷出了自己的移动终端产品。现在的软件，有了电脑版，就得出一个手机版。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总之，现在的市场对移动开发人才的需求量是非常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大</a:t>
            </a:r>
            <a:endParaRPr kumimoji="0" lang="zh-CN" altLang="en-US" sz="1800" dirty="0">
              <a:latin typeface="+mj-ea"/>
              <a:ea typeface="+mj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4636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主流手机操作系统</a:t>
            </a:r>
          </a:p>
        </p:txBody>
      </p:sp>
      <p:sp>
        <p:nvSpPr>
          <p:cNvPr id="30310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目前应用在手机上的操作系统主要有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：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Android</a:t>
            </a:r>
            <a:r>
              <a:rPr kumimoji="0" lang="zh-CN" altLang="en-US" sz="1800" dirty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（安卓）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、</a:t>
            </a:r>
            <a:r>
              <a:rPr kumimoji="0" lang="zh-CN" altLang="en-US" sz="1800" dirty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iOS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、Black Berry（黑莓）OS、Windows Phone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根据IDC（互联网数据中心）公布的数据，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201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4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年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第四季度：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Android和iOS在全球范围内的市场份额占有率总共为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9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6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3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%</a:t>
            </a:r>
            <a:endParaRPr kumimoji="0" lang="zh-CN" altLang="en-US" sz="1800" dirty="0">
              <a:solidFill>
                <a:srgbClr val="FF0000"/>
              </a:solidFill>
              <a:latin typeface="+mj-ea"/>
              <a:ea typeface="+mj-ea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Android和iOS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手机共出货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1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2.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38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亿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台，</a:t>
            </a:r>
            <a:r>
              <a:rPr lang="en-US" altLang="zh-CN" sz="1800" dirty="0" smtClean="0">
                <a:latin typeface="+mj-ea"/>
                <a:ea typeface="+mj-ea"/>
                <a:cs typeface="宋体" charset="0"/>
              </a:rPr>
              <a:t>iPhone</a:t>
            </a:r>
            <a:r>
              <a:rPr lang="zh-CN" altLang="en-US" sz="1800" dirty="0" smtClean="0">
                <a:latin typeface="+mj-ea"/>
                <a:ea typeface="+mj-ea"/>
                <a:cs typeface="宋体" charset="0"/>
              </a:rPr>
              <a:t>独占鳌头坐稳高端市场</a:t>
            </a:r>
            <a:endParaRPr kumimoji="0" lang="zh-CN" altLang="en-US" sz="1800" dirty="0">
              <a:latin typeface="+mj-ea"/>
              <a:ea typeface="+mj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49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"/>
          <p:cNvSpPr>
            <a:spLocks noChangeArrowheads="1"/>
          </p:cNvSpPr>
          <p:nvPr/>
        </p:nvSpPr>
        <p:spPr bwMode="auto">
          <a:xfrm>
            <a:off x="1758187" y="188640"/>
            <a:ext cx="2068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600" b="1" dirty="0">
                <a:solidFill>
                  <a:srgbClr val="000000"/>
                </a:solidFill>
                <a:latin typeface="造字工房悦黑体验版常规体" charset="0"/>
                <a:ea typeface="黑体" charset="0"/>
                <a:cs typeface="黑体" charset="0"/>
                <a:sym typeface="造字工房悦黑体验版常规体" charset="0"/>
              </a:rPr>
              <a:t>目录</a:t>
            </a:r>
            <a:endParaRPr lang="zh-CN" altLang="en-US" sz="3600" dirty="0">
              <a:ea typeface="黑体" charset="0"/>
              <a:cs typeface="黑体" charset="0"/>
            </a:endParaRPr>
          </a:p>
        </p:txBody>
      </p:sp>
      <p:sp>
        <p:nvSpPr>
          <p:cNvPr id="54" name="矩形 16"/>
          <p:cNvSpPr>
            <a:spLocks noChangeArrowheads="1"/>
          </p:cNvSpPr>
          <p:nvPr/>
        </p:nvSpPr>
        <p:spPr bwMode="auto">
          <a:xfrm>
            <a:off x="2483768" y="1554716"/>
            <a:ext cx="5400600" cy="792088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当前就业形势分析</a:t>
            </a:r>
          </a:p>
        </p:txBody>
      </p:sp>
      <p:sp>
        <p:nvSpPr>
          <p:cNvPr id="55" name="矩形 17"/>
          <p:cNvSpPr>
            <a:spLocks noChangeArrowheads="1"/>
          </p:cNvSpPr>
          <p:nvPr/>
        </p:nvSpPr>
        <p:spPr bwMode="auto">
          <a:xfrm>
            <a:off x="2483768" y="2404028"/>
            <a:ext cx="5400599" cy="792163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iOS</a:t>
            </a:r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系统及开发介绍</a:t>
            </a:r>
          </a:p>
        </p:txBody>
      </p:sp>
      <p:sp>
        <p:nvSpPr>
          <p:cNvPr id="56" name="矩形 8"/>
          <p:cNvSpPr>
            <a:spLocks noChangeArrowheads="1"/>
          </p:cNvSpPr>
          <p:nvPr/>
        </p:nvSpPr>
        <p:spPr bwMode="auto">
          <a:xfrm>
            <a:off x="2483768" y="3273978"/>
            <a:ext cx="5400599" cy="792163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iOS</a:t>
            </a:r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开发就业方向与前景</a:t>
            </a:r>
            <a:endParaRPr lang="en-US" altLang="zh-CN" sz="2800" b="1" dirty="0">
              <a:solidFill>
                <a:schemeClr val="accent2"/>
              </a:solidFill>
              <a:latin typeface="+mj-ea"/>
              <a:ea typeface="+mj-ea"/>
              <a:cs typeface="黑体" charset="0"/>
            </a:endParaRPr>
          </a:p>
        </p:txBody>
      </p:sp>
      <p:sp>
        <p:nvSpPr>
          <p:cNvPr id="57" name="矩形 9"/>
          <p:cNvSpPr>
            <a:spLocks noChangeArrowheads="1"/>
          </p:cNvSpPr>
          <p:nvPr/>
        </p:nvSpPr>
        <p:spPr bwMode="auto">
          <a:xfrm>
            <a:off x="2483768" y="4142341"/>
            <a:ext cx="5400599" cy="792162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移动互联网概况与发展趋势</a:t>
            </a:r>
          </a:p>
        </p:txBody>
      </p:sp>
      <p:sp>
        <p:nvSpPr>
          <p:cNvPr id="58" name="矩形 10"/>
          <p:cNvSpPr>
            <a:spLocks noChangeArrowheads="1"/>
          </p:cNvSpPr>
          <p:nvPr/>
        </p:nvSpPr>
        <p:spPr bwMode="auto">
          <a:xfrm>
            <a:off x="2483767" y="5012613"/>
            <a:ext cx="5400601" cy="790575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 smtClean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鹏途教育集团介绍</a:t>
            </a:r>
            <a:endParaRPr lang="en-US" altLang="zh-CN" sz="2800" b="1" dirty="0">
              <a:solidFill>
                <a:schemeClr val="accent2"/>
              </a:solidFill>
              <a:latin typeface="+mj-ea"/>
              <a:ea typeface="+mj-ea"/>
              <a:cs typeface="黑体" charset="0"/>
            </a:endParaRPr>
          </a:p>
        </p:txBody>
      </p:sp>
      <p:sp>
        <p:nvSpPr>
          <p:cNvPr id="59" name="矩形 1"/>
          <p:cNvSpPr>
            <a:spLocks noChangeArrowheads="1"/>
          </p:cNvSpPr>
          <p:nvPr/>
        </p:nvSpPr>
        <p:spPr bwMode="auto">
          <a:xfrm>
            <a:off x="1623418" y="1554716"/>
            <a:ext cx="869950" cy="792162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0" name="矩形 12"/>
          <p:cNvSpPr>
            <a:spLocks noChangeArrowheads="1"/>
          </p:cNvSpPr>
          <p:nvPr/>
        </p:nvSpPr>
        <p:spPr bwMode="auto">
          <a:xfrm>
            <a:off x="1621830" y="2404028"/>
            <a:ext cx="869950" cy="7921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1" name="矩形 13"/>
          <p:cNvSpPr>
            <a:spLocks noChangeArrowheads="1"/>
          </p:cNvSpPr>
          <p:nvPr/>
        </p:nvSpPr>
        <p:spPr bwMode="auto">
          <a:xfrm>
            <a:off x="1623418" y="3273978"/>
            <a:ext cx="863600" cy="7921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2" name="矩形 14"/>
          <p:cNvSpPr>
            <a:spLocks noChangeArrowheads="1"/>
          </p:cNvSpPr>
          <p:nvPr/>
        </p:nvSpPr>
        <p:spPr bwMode="auto">
          <a:xfrm>
            <a:off x="1623418" y="4143928"/>
            <a:ext cx="863600" cy="790575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3" name="矩形 18"/>
          <p:cNvSpPr>
            <a:spLocks noChangeArrowheads="1"/>
          </p:cNvSpPr>
          <p:nvPr/>
        </p:nvSpPr>
        <p:spPr bwMode="auto">
          <a:xfrm>
            <a:off x="1623418" y="4998003"/>
            <a:ext cx="863600" cy="8048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grpSp>
        <p:nvGrpSpPr>
          <p:cNvPr id="68" name="组合 16"/>
          <p:cNvGrpSpPr>
            <a:grpSpLocks/>
          </p:cNvGrpSpPr>
          <p:nvPr/>
        </p:nvGrpSpPr>
        <p:grpSpPr bwMode="auto">
          <a:xfrm rot="5557706">
            <a:off x="1738511" y="1555510"/>
            <a:ext cx="760413" cy="679450"/>
            <a:chOff x="0" y="0"/>
            <a:chExt cx="1537141" cy="1074063"/>
          </a:xfrm>
        </p:grpSpPr>
        <p:grpSp>
          <p:nvGrpSpPr>
            <p:cNvPr id="69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71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74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72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73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70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01</a:t>
              </a:r>
            </a:p>
          </p:txBody>
        </p:sp>
      </p:grpSp>
      <p:grpSp>
        <p:nvGrpSpPr>
          <p:cNvPr id="75" name="组合 16"/>
          <p:cNvGrpSpPr>
            <a:grpSpLocks/>
          </p:cNvGrpSpPr>
          <p:nvPr/>
        </p:nvGrpSpPr>
        <p:grpSpPr bwMode="auto">
          <a:xfrm rot="5557706">
            <a:off x="1737016" y="2433843"/>
            <a:ext cx="739056" cy="679450"/>
            <a:chOff x="0" y="0"/>
            <a:chExt cx="1537141" cy="1074063"/>
          </a:xfrm>
        </p:grpSpPr>
        <p:grpSp>
          <p:nvGrpSpPr>
            <p:cNvPr id="76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78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81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79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80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77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2</a:t>
              </a:r>
              <a:endParaRPr lang="en-US" sz="2400" dirty="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82" name="组合 16"/>
          <p:cNvGrpSpPr>
            <a:grpSpLocks/>
          </p:cNvGrpSpPr>
          <p:nvPr/>
        </p:nvGrpSpPr>
        <p:grpSpPr bwMode="auto">
          <a:xfrm rot="5557706">
            <a:off x="1729043" y="3305446"/>
            <a:ext cx="739191" cy="663575"/>
            <a:chOff x="0" y="0"/>
            <a:chExt cx="1537141" cy="1074063"/>
          </a:xfrm>
        </p:grpSpPr>
        <p:grpSp>
          <p:nvGrpSpPr>
            <p:cNvPr id="83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85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88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86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87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84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3</a:t>
              </a:r>
              <a:endParaRPr lang="en-US" sz="2400" dirty="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89" name="组合 16"/>
          <p:cNvGrpSpPr>
            <a:grpSpLocks/>
          </p:cNvGrpSpPr>
          <p:nvPr/>
        </p:nvGrpSpPr>
        <p:grpSpPr bwMode="auto">
          <a:xfrm rot="5557706">
            <a:off x="1689579" y="4140595"/>
            <a:ext cx="736174" cy="720725"/>
            <a:chOff x="0" y="0"/>
            <a:chExt cx="1537141" cy="1074063"/>
          </a:xfrm>
        </p:grpSpPr>
        <p:grpSp>
          <p:nvGrpSpPr>
            <p:cNvPr id="90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92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95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93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94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91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4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96" name="组合 16"/>
          <p:cNvGrpSpPr>
            <a:grpSpLocks/>
          </p:cNvGrpSpPr>
          <p:nvPr/>
        </p:nvGrpSpPr>
        <p:grpSpPr bwMode="auto">
          <a:xfrm rot="5557706">
            <a:off x="1727126" y="5035299"/>
            <a:ext cx="722232" cy="676275"/>
            <a:chOff x="0" y="0"/>
            <a:chExt cx="1537141" cy="1074063"/>
          </a:xfrm>
        </p:grpSpPr>
        <p:grpSp>
          <p:nvGrpSpPr>
            <p:cNvPr id="97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99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102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100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101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98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5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2627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开发人才缺口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1763689" y="116632"/>
            <a:ext cx="7200800" cy="90872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8292" y="973909"/>
            <a:ext cx="8547416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从</a:t>
            </a:r>
            <a:r>
              <a:rPr lang="en-US" altLang="zh-CN" dirty="0" smtClean="0">
                <a:latin typeface="+mj-ea"/>
                <a:ea typeface="+mj-ea"/>
              </a:rPr>
              <a:t>2014</a:t>
            </a:r>
            <a:r>
              <a:rPr lang="zh-CN" altLang="en-US" dirty="0" smtClean="0">
                <a:latin typeface="+mj-ea"/>
                <a:ea typeface="+mj-ea"/>
              </a:rPr>
              <a:t>年招聘</a:t>
            </a:r>
            <a:r>
              <a:rPr lang="zh-CN" altLang="en-US" dirty="0">
                <a:latin typeface="+mj-ea"/>
                <a:ea typeface="+mj-ea"/>
              </a:rPr>
              <a:t>情况来看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软件工程师岗位需求达到了惊人</a:t>
            </a:r>
            <a:r>
              <a:rPr lang="zh-CN" altLang="en-US" dirty="0" smtClean="0">
                <a:latin typeface="+mj-ea"/>
                <a:ea typeface="+mj-ea"/>
              </a:rPr>
              <a:t>的</a:t>
            </a:r>
            <a:r>
              <a:rPr lang="en-US" altLang="zh-CN" dirty="0" smtClean="0">
                <a:latin typeface="+mj-ea"/>
                <a:ea typeface="+mj-ea"/>
              </a:rPr>
              <a:t>5</a:t>
            </a:r>
            <a:r>
              <a:rPr lang="zh-CN" altLang="en-US" dirty="0" smtClean="0">
                <a:latin typeface="+mj-ea"/>
                <a:ea typeface="+mj-ea"/>
              </a:rPr>
              <a:t>万多个</a:t>
            </a:r>
            <a:r>
              <a:rPr lang="zh-CN" altLang="en-US" dirty="0">
                <a:latin typeface="+mj-ea"/>
                <a:ea typeface="+mj-ea"/>
              </a:rPr>
              <a:t>，成为索引擎上最热门的岗位。随着</a:t>
            </a:r>
            <a:r>
              <a:rPr lang="en-US" altLang="zh-CN" dirty="0">
                <a:latin typeface="+mj-ea"/>
                <a:ea typeface="+mj-ea"/>
              </a:rPr>
              <a:t>iPhone</a:t>
            </a:r>
            <a:r>
              <a:rPr lang="zh-CN" altLang="en-US" dirty="0">
                <a:latin typeface="+mj-ea"/>
                <a:ea typeface="+mj-ea"/>
              </a:rPr>
              <a:t>在全球创造的庞大的应用市场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开发人员成为应用开发公司所争抢的对象，调查数据显示，目前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软件</a:t>
            </a:r>
            <a:r>
              <a:rPr lang="zh-CN" altLang="en-US" dirty="0">
                <a:latin typeface="+mj-ea"/>
                <a:ea typeface="+mj-ea"/>
              </a:rPr>
              <a:t>人才已出现了</a:t>
            </a:r>
            <a:r>
              <a:rPr lang="en-US" altLang="zh-CN" dirty="0">
                <a:latin typeface="+mj-ea"/>
                <a:ea typeface="+mj-ea"/>
              </a:rPr>
              <a:t>38</a:t>
            </a:r>
            <a:r>
              <a:rPr lang="zh-CN" altLang="en-US" dirty="0">
                <a:latin typeface="+mj-ea"/>
                <a:ea typeface="+mj-ea"/>
              </a:rPr>
              <a:t>万缺口，根据国家官方公布的数据，未来几年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软件开发</a:t>
            </a:r>
            <a:r>
              <a:rPr lang="zh-CN" altLang="en-US" dirty="0">
                <a:latin typeface="+mj-ea"/>
                <a:ea typeface="+mj-ea"/>
              </a:rPr>
              <a:t>人才市场缺口将达百万，未来几年内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软件开发人员都将</a:t>
            </a:r>
            <a:r>
              <a:rPr lang="zh-CN" altLang="en-US" dirty="0" smtClean="0">
                <a:latin typeface="+mj-ea"/>
                <a:ea typeface="+mj-ea"/>
              </a:rPr>
              <a:t>供不应求，高薪纳贤便成为社会发展所需。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4" y="3645024"/>
            <a:ext cx="4754692" cy="2600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90" y="3645024"/>
            <a:ext cx="4355610" cy="2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606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开发薪资水平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279232" y="117494"/>
            <a:ext cx="5868144" cy="8401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406487" y="1118325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dirty="0" smtClean="0">
                <a:latin typeface="+mj-ea"/>
                <a:ea typeface="+mj-ea"/>
              </a:rPr>
              <a:t>2014</a:t>
            </a:r>
            <a:r>
              <a:rPr lang="zh-CN" altLang="en-US" dirty="0" smtClean="0">
                <a:latin typeface="+mj-ea"/>
                <a:ea typeface="+mj-ea"/>
              </a:rPr>
              <a:t>年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开发</a:t>
            </a:r>
            <a:r>
              <a:rPr lang="zh-CN" altLang="en-US" dirty="0">
                <a:latin typeface="+mj-ea"/>
                <a:ea typeface="+mj-ea"/>
              </a:rPr>
              <a:t>者</a:t>
            </a:r>
            <a:r>
              <a:rPr lang="zh-CN" altLang="en-US" dirty="0" smtClean="0">
                <a:latin typeface="+mj-ea"/>
                <a:ea typeface="+mj-ea"/>
              </a:rPr>
              <a:t>薪酬范围比例以及月薪与工作经验。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15364" name="Picture 4" descr="C:\Users\Administrator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93" y="3212976"/>
            <a:ext cx="421961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dministrato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" y="3067757"/>
            <a:ext cx="4455978" cy="25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1043609" y="2247261"/>
            <a:ext cx="2235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+mj-ea"/>
                <a:ea typeface="+mj-ea"/>
                <a:cs typeface="Arial" charset="0"/>
              </a:rPr>
              <a:t>月薪范围比例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5404280" y="2418082"/>
            <a:ext cx="24080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+mj-ea"/>
                <a:ea typeface="+mj-ea"/>
                <a:cs typeface="Arial" charset="0"/>
              </a:rPr>
              <a:t>月薪与工作经验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054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为什么要选择iOS（跟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ndroid的比较）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679128"/>
              </p:ext>
            </p:extLst>
          </p:nvPr>
        </p:nvGraphicFramePr>
        <p:xfrm>
          <a:off x="460587" y="1768204"/>
          <a:ext cx="8184231" cy="37696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8077"/>
                <a:gridCol w="2728077"/>
                <a:gridCol w="2728077"/>
              </a:tblGrid>
              <a:tr h="418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对比项</a:t>
                      </a:r>
                      <a:endParaRPr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iOS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Android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设备激活量</a:t>
                      </a:r>
                      <a:endParaRPr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高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较低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平台带来的收益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是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倍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比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iOS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低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应用生态圈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完善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不完善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平板市场占有率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很大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小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系统安全性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安全、稳定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smtClean="0">
                          <a:latin typeface="+mn-ea"/>
                          <a:ea typeface="+mn-ea"/>
                        </a:rPr>
                        <a:t>安全性略低、漏洞较多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用户人群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消费能力强的高端用户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各种用户人群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对新系统的更新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积极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不太积极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开发难易度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强大的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及开发工具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也不差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1067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平台的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大优势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23850" y="116632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683568" y="1262745"/>
            <a:ext cx="7844148" cy="4837975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56" name="Group 3"/>
          <p:cNvGrpSpPr>
            <a:grpSpLocks/>
          </p:cNvGrpSpPr>
          <p:nvPr/>
        </p:nvGrpSpPr>
        <p:grpSpPr bwMode="auto">
          <a:xfrm rot="-5400000">
            <a:off x="743623" y="2841695"/>
            <a:ext cx="4111625" cy="1598613"/>
            <a:chOff x="564" y="1992"/>
            <a:chExt cx="2658" cy="984"/>
          </a:xfrm>
        </p:grpSpPr>
        <p:sp>
          <p:nvSpPr>
            <p:cNvPr id="57" name="Freeform 4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8" name="Freeform 5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9" name="Freeform 6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60" name="Group 7"/>
          <p:cNvGrpSpPr>
            <a:grpSpLocks/>
          </p:cNvGrpSpPr>
          <p:nvPr/>
        </p:nvGrpSpPr>
        <p:grpSpPr bwMode="auto">
          <a:xfrm rot="5400000" flipH="1">
            <a:off x="4132140" y="2817090"/>
            <a:ext cx="4111625" cy="1644650"/>
            <a:chOff x="564" y="1992"/>
            <a:chExt cx="2658" cy="984"/>
          </a:xfrm>
        </p:grpSpPr>
        <p:sp>
          <p:nvSpPr>
            <p:cNvPr id="61" name="Freeform 8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64" name="Group 11"/>
          <p:cNvGrpSpPr>
            <a:grpSpLocks/>
          </p:cNvGrpSpPr>
          <p:nvPr/>
        </p:nvGrpSpPr>
        <p:grpSpPr bwMode="auto">
          <a:xfrm>
            <a:off x="3646365" y="2562498"/>
            <a:ext cx="1800000" cy="1800000"/>
            <a:chOff x="2457" y="2000"/>
            <a:chExt cx="901" cy="888"/>
          </a:xfrm>
        </p:grpSpPr>
        <p:pic>
          <p:nvPicPr>
            <p:cNvPr id="65" name="Picture 12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Oval 13"/>
            <p:cNvSpPr>
              <a:spLocks noChangeArrowheads="1"/>
            </p:cNvSpPr>
            <p:nvPr/>
          </p:nvSpPr>
          <p:spPr bwMode="lt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67" name="Freeform 14"/>
            <p:cNvSpPr>
              <a:spLocks/>
            </p:cNvSpPr>
            <p:nvPr/>
          </p:nvSpPr>
          <p:spPr bwMode="ltGray">
            <a:xfrm>
              <a:off x="2550" y="2018"/>
              <a:ext cx="703" cy="308"/>
            </a:xfrm>
            <a:custGeom>
              <a:avLst/>
              <a:gdLst>
                <a:gd name="T0" fmla="*/ 104 w 1321"/>
                <a:gd name="T1" fmla="*/ 14 h 712"/>
                <a:gd name="T2" fmla="*/ 106 w 1321"/>
                <a:gd name="T3" fmla="*/ 16 h 712"/>
                <a:gd name="T4" fmla="*/ 106 w 1321"/>
                <a:gd name="T5" fmla="*/ 17 h 712"/>
                <a:gd name="T6" fmla="*/ 106 w 1321"/>
                <a:gd name="T7" fmla="*/ 18 h 712"/>
                <a:gd name="T8" fmla="*/ 104 w 1321"/>
                <a:gd name="T9" fmla="*/ 19 h 712"/>
                <a:gd name="T10" fmla="*/ 102 w 1321"/>
                <a:gd name="T11" fmla="*/ 20 h 712"/>
                <a:gd name="T12" fmla="*/ 100 w 1321"/>
                <a:gd name="T13" fmla="*/ 21 h 712"/>
                <a:gd name="T14" fmla="*/ 96 w 1321"/>
                <a:gd name="T15" fmla="*/ 22 h 712"/>
                <a:gd name="T16" fmla="*/ 92 w 1321"/>
                <a:gd name="T17" fmla="*/ 23 h 712"/>
                <a:gd name="T18" fmla="*/ 87 w 1321"/>
                <a:gd name="T19" fmla="*/ 23 h 712"/>
                <a:gd name="T20" fmla="*/ 82 w 1321"/>
                <a:gd name="T21" fmla="*/ 24 h 712"/>
                <a:gd name="T22" fmla="*/ 78 w 1321"/>
                <a:gd name="T23" fmla="*/ 24 h 712"/>
                <a:gd name="T24" fmla="*/ 72 w 1321"/>
                <a:gd name="T25" fmla="*/ 25 h 712"/>
                <a:gd name="T26" fmla="*/ 67 w 1321"/>
                <a:gd name="T27" fmla="*/ 25 h 712"/>
                <a:gd name="T28" fmla="*/ 64 w 1321"/>
                <a:gd name="T29" fmla="*/ 25 h 712"/>
                <a:gd name="T30" fmla="*/ 38 w 1321"/>
                <a:gd name="T31" fmla="*/ 25 h 712"/>
                <a:gd name="T32" fmla="*/ 38 w 1321"/>
                <a:gd name="T33" fmla="*/ 25 h 712"/>
                <a:gd name="T34" fmla="*/ 33 w 1321"/>
                <a:gd name="T35" fmla="*/ 25 h 712"/>
                <a:gd name="T36" fmla="*/ 28 w 1321"/>
                <a:gd name="T37" fmla="*/ 25 h 712"/>
                <a:gd name="T38" fmla="*/ 23 w 1321"/>
                <a:gd name="T39" fmla="*/ 24 h 712"/>
                <a:gd name="T40" fmla="*/ 19 w 1321"/>
                <a:gd name="T41" fmla="*/ 24 h 712"/>
                <a:gd name="T42" fmla="*/ 15 w 1321"/>
                <a:gd name="T43" fmla="*/ 24 h 712"/>
                <a:gd name="T44" fmla="*/ 11 w 1321"/>
                <a:gd name="T45" fmla="*/ 23 h 712"/>
                <a:gd name="T46" fmla="*/ 8 w 1321"/>
                <a:gd name="T47" fmla="*/ 22 h 712"/>
                <a:gd name="T48" fmla="*/ 5 w 1321"/>
                <a:gd name="T49" fmla="*/ 22 h 712"/>
                <a:gd name="T50" fmla="*/ 3 w 1321"/>
                <a:gd name="T51" fmla="*/ 21 h 712"/>
                <a:gd name="T52" fmla="*/ 2 w 1321"/>
                <a:gd name="T53" fmla="*/ 20 h 712"/>
                <a:gd name="T54" fmla="*/ 1 w 1321"/>
                <a:gd name="T55" fmla="*/ 19 h 712"/>
                <a:gd name="T56" fmla="*/ 0 w 1321"/>
                <a:gd name="T57" fmla="*/ 18 h 712"/>
                <a:gd name="T58" fmla="*/ 0 w 1321"/>
                <a:gd name="T59" fmla="*/ 18 h 712"/>
                <a:gd name="T60" fmla="*/ 1 w 1321"/>
                <a:gd name="T61" fmla="*/ 17 h 712"/>
                <a:gd name="T62" fmla="*/ 2 w 1321"/>
                <a:gd name="T63" fmla="*/ 16 h 712"/>
                <a:gd name="T64" fmla="*/ 4 w 1321"/>
                <a:gd name="T65" fmla="*/ 13 h 712"/>
                <a:gd name="T66" fmla="*/ 7 w 1321"/>
                <a:gd name="T67" fmla="*/ 10 h 712"/>
                <a:gd name="T68" fmla="*/ 12 w 1321"/>
                <a:gd name="T69" fmla="*/ 8 h 712"/>
                <a:gd name="T70" fmla="*/ 16 w 1321"/>
                <a:gd name="T71" fmla="*/ 6 h 712"/>
                <a:gd name="T72" fmla="*/ 22 w 1321"/>
                <a:gd name="T73" fmla="*/ 4 h 712"/>
                <a:gd name="T74" fmla="*/ 27 w 1321"/>
                <a:gd name="T75" fmla="*/ 3 h 712"/>
                <a:gd name="T76" fmla="*/ 34 w 1321"/>
                <a:gd name="T77" fmla="*/ 2 h 712"/>
                <a:gd name="T78" fmla="*/ 40 w 1321"/>
                <a:gd name="T79" fmla="*/ 1 h 712"/>
                <a:gd name="T80" fmla="*/ 46 w 1321"/>
                <a:gd name="T81" fmla="*/ 0 h 712"/>
                <a:gd name="T82" fmla="*/ 54 w 1321"/>
                <a:gd name="T83" fmla="*/ 0 h 712"/>
                <a:gd name="T84" fmla="*/ 54 w 1321"/>
                <a:gd name="T85" fmla="*/ 0 h 712"/>
                <a:gd name="T86" fmla="*/ 61 w 1321"/>
                <a:gd name="T87" fmla="*/ 0 h 712"/>
                <a:gd name="T88" fmla="*/ 68 w 1321"/>
                <a:gd name="T89" fmla="*/ 1 h 712"/>
                <a:gd name="T90" fmla="*/ 75 w 1321"/>
                <a:gd name="T91" fmla="*/ 2 h 712"/>
                <a:gd name="T92" fmla="*/ 81 w 1321"/>
                <a:gd name="T93" fmla="*/ 3 h 712"/>
                <a:gd name="T94" fmla="*/ 87 w 1321"/>
                <a:gd name="T95" fmla="*/ 5 h 712"/>
                <a:gd name="T96" fmla="*/ 92 w 1321"/>
                <a:gd name="T97" fmla="*/ 7 h 712"/>
                <a:gd name="T98" fmla="*/ 97 w 1321"/>
                <a:gd name="T99" fmla="*/ 9 h 712"/>
                <a:gd name="T100" fmla="*/ 101 w 1321"/>
                <a:gd name="T101" fmla="*/ 11 h 712"/>
                <a:gd name="T102" fmla="*/ 104 w 1321"/>
                <a:gd name="T103" fmla="*/ 14 h 712"/>
                <a:gd name="T104" fmla="*/ 104 w 1321"/>
                <a:gd name="T105" fmla="*/ 14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68" name="Group 15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69" name="Group 1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5" name="AutoShape 17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6" name="AutoShape 18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7" name="AutoShape 19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8" name="AutoShape 20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71" name="AutoShape 22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2" name="AutoShape 23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3" name="AutoShape 24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4" name="AutoShape 25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79" name="Group 26"/>
          <p:cNvGrpSpPr>
            <a:grpSpLocks/>
          </p:cNvGrpSpPr>
          <p:nvPr/>
        </p:nvGrpSpPr>
        <p:grpSpPr bwMode="auto">
          <a:xfrm>
            <a:off x="823791" y="1456603"/>
            <a:ext cx="1362075" cy="1322388"/>
            <a:chOff x="4320" y="1152"/>
            <a:chExt cx="414" cy="402"/>
          </a:xfrm>
        </p:grpSpPr>
        <p:sp>
          <p:nvSpPr>
            <p:cNvPr id="80" name="AutoShape 27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1" name="Freeform 28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2" name="Group 29"/>
          <p:cNvGrpSpPr>
            <a:grpSpLocks/>
          </p:cNvGrpSpPr>
          <p:nvPr/>
        </p:nvGrpSpPr>
        <p:grpSpPr bwMode="auto">
          <a:xfrm>
            <a:off x="846016" y="2958378"/>
            <a:ext cx="1362075" cy="1322388"/>
            <a:chOff x="4320" y="1152"/>
            <a:chExt cx="414" cy="402"/>
          </a:xfrm>
        </p:grpSpPr>
        <p:sp>
          <p:nvSpPr>
            <p:cNvPr id="83" name="AutoShape 30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4" name="Freeform 31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5" name="Group 32"/>
          <p:cNvGrpSpPr>
            <a:grpSpLocks/>
          </p:cNvGrpSpPr>
          <p:nvPr/>
        </p:nvGrpSpPr>
        <p:grpSpPr bwMode="auto">
          <a:xfrm>
            <a:off x="860306" y="4480789"/>
            <a:ext cx="1362075" cy="1322387"/>
            <a:chOff x="4320" y="1152"/>
            <a:chExt cx="414" cy="402"/>
          </a:xfrm>
        </p:grpSpPr>
        <p:sp>
          <p:nvSpPr>
            <p:cNvPr id="86" name="AutoShape 33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7" name="Freeform 34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8" name="Group 35"/>
          <p:cNvGrpSpPr>
            <a:grpSpLocks/>
          </p:cNvGrpSpPr>
          <p:nvPr/>
        </p:nvGrpSpPr>
        <p:grpSpPr bwMode="auto">
          <a:xfrm>
            <a:off x="6827716" y="1456603"/>
            <a:ext cx="1362075" cy="1322388"/>
            <a:chOff x="4320" y="1152"/>
            <a:chExt cx="414" cy="402"/>
          </a:xfrm>
        </p:grpSpPr>
        <p:sp>
          <p:nvSpPr>
            <p:cNvPr id="89" name="AutoShape 36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1" name="Group 38"/>
          <p:cNvGrpSpPr>
            <a:grpSpLocks/>
          </p:cNvGrpSpPr>
          <p:nvPr/>
        </p:nvGrpSpPr>
        <p:grpSpPr bwMode="auto">
          <a:xfrm>
            <a:off x="6849943" y="2958378"/>
            <a:ext cx="1362075" cy="1322388"/>
            <a:chOff x="4320" y="1152"/>
            <a:chExt cx="414" cy="402"/>
          </a:xfrm>
        </p:grpSpPr>
        <p:sp>
          <p:nvSpPr>
            <p:cNvPr id="92" name="AutoShape 39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3" name="Freeform 40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4" name="Group 41"/>
          <p:cNvGrpSpPr>
            <a:grpSpLocks/>
          </p:cNvGrpSpPr>
          <p:nvPr/>
        </p:nvGrpSpPr>
        <p:grpSpPr bwMode="auto">
          <a:xfrm>
            <a:off x="6864226" y="4480789"/>
            <a:ext cx="1362075" cy="1322387"/>
            <a:chOff x="4320" y="1152"/>
            <a:chExt cx="414" cy="402"/>
          </a:xfrm>
        </p:grpSpPr>
        <p:sp>
          <p:nvSpPr>
            <p:cNvPr id="95" name="AutoShape 42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6" name="Freeform 43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7" name="Rectangle 44"/>
          <p:cNvSpPr>
            <a:spLocks noChangeArrowheads="1"/>
          </p:cNvSpPr>
          <p:nvPr/>
        </p:nvSpPr>
        <p:spPr bwMode="auto">
          <a:xfrm>
            <a:off x="1038101" y="1846565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封闭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环境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98" name="Rectangle 45"/>
          <p:cNvSpPr>
            <a:spLocks noChangeArrowheads="1"/>
          </p:cNvSpPr>
          <p:nvPr/>
        </p:nvSpPr>
        <p:spPr bwMode="auto">
          <a:xfrm>
            <a:off x="1038101" y="3286990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创新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潜力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99" name="Rectangle 46"/>
          <p:cNvSpPr>
            <a:spLocks noChangeArrowheads="1"/>
          </p:cNvSpPr>
          <p:nvPr/>
        </p:nvSpPr>
        <p:spPr bwMode="auto">
          <a:xfrm>
            <a:off x="1038101" y="4653136"/>
            <a:ext cx="99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难于网页内容开发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0" name="Rectangle 47"/>
          <p:cNvSpPr>
            <a:spLocks noChangeArrowheads="1"/>
          </p:cNvSpPr>
          <p:nvPr/>
        </p:nvSpPr>
        <p:spPr bwMode="auto">
          <a:xfrm>
            <a:off x="7012984" y="1840413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高端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平台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1" name="Rectangle 48"/>
          <p:cNvSpPr>
            <a:spLocks noChangeArrowheads="1"/>
          </p:cNvSpPr>
          <p:nvPr/>
        </p:nvSpPr>
        <p:spPr bwMode="auto">
          <a:xfrm>
            <a:off x="7067081" y="3140968"/>
            <a:ext cx="99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固有高质量标准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2" name="Rectangle 49"/>
          <p:cNvSpPr>
            <a:spLocks noChangeArrowheads="1"/>
          </p:cNvSpPr>
          <p:nvPr/>
        </p:nvSpPr>
        <p:spPr bwMode="auto">
          <a:xfrm>
            <a:off x="7067081" y="4807397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优质库类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4" name="Rectangle 51"/>
          <p:cNvSpPr>
            <a:spLocks noChangeArrowheads="1"/>
          </p:cNvSpPr>
          <p:nvPr/>
        </p:nvSpPr>
        <p:spPr bwMode="auto">
          <a:xfrm>
            <a:off x="3768229" y="2852936"/>
            <a:ext cx="1600200" cy="130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开发平台的</a:t>
            </a:r>
            <a:r>
              <a:rPr lang="en-US" altLang="zh-CN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6</a:t>
            </a:r>
            <a:r>
              <a:rPr lang="zh-CN" altLang="en-US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大优势</a:t>
            </a:r>
            <a:endParaRPr lang="en-US" altLang="zh-CN" sz="2400" b="1" dirty="0">
              <a:solidFill>
                <a:srgbClr val="080808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47" name="Text Box 50"/>
          <p:cNvSpPr txBox="1">
            <a:spLocks noChangeArrowheads="1"/>
          </p:cNvSpPr>
          <p:nvPr/>
        </p:nvSpPr>
        <p:spPr bwMode="white">
          <a:xfrm>
            <a:off x="1905497" y="4176836"/>
            <a:ext cx="10604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优质库类</a:t>
            </a:r>
            <a:endParaRPr lang="en-US" altLang="zh-CN" sz="1600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4023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就业方向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331640" y="1768204"/>
            <a:ext cx="6184555" cy="3478213"/>
            <a:chOff x="92" y="1677"/>
            <a:chExt cx="4804" cy="2191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gray">
            <a:xfrm flipH="1">
              <a:off x="2482" y="2375"/>
              <a:ext cx="1940" cy="83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gray">
            <a:xfrm flipH="1" flipV="1">
              <a:off x="2504" y="2458"/>
              <a:ext cx="828" cy="903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gray">
            <a:xfrm flipV="1">
              <a:off x="1349" y="2458"/>
              <a:ext cx="1155" cy="1029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gray">
            <a:xfrm flipV="1">
              <a:off x="673" y="2458"/>
              <a:ext cx="1831" cy="6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gray">
            <a:xfrm rot="21182673">
              <a:off x="1371" y="1913"/>
              <a:ext cx="2157" cy="1037"/>
            </a:xfrm>
            <a:prstGeom prst="ellipse">
              <a:avLst/>
            </a:prstGeom>
            <a:gradFill rotWithShape="1">
              <a:gsLst>
                <a:gs pos="0">
                  <a:srgbClr val="008080"/>
                </a:gs>
                <a:gs pos="100000">
                  <a:srgbClr val="99FFCC"/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PerspectiveBottom"/>
              <a:lightRig rig="legacyFlat1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9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 rot="-342635">
              <a:off x="563" y="1681"/>
              <a:ext cx="3927" cy="1911"/>
            </a:xfrm>
            <a:prstGeom prst="ellipse">
              <a:avLst/>
            </a:prstGeom>
            <a:noFill/>
            <a:ln w="5715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 rot="-342635">
              <a:off x="541" y="1677"/>
              <a:ext cx="3937" cy="1893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gray">
            <a:xfrm>
              <a:off x="1770" y="2232"/>
              <a:ext cx="134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1C1C1C"/>
                  </a:solidFill>
                  <a:latin typeface="+mj-ea"/>
                  <a:ea typeface="+mj-ea"/>
                </a:rPr>
                <a:t>i</a:t>
              </a:r>
              <a:r>
                <a:rPr lang="en-US" altLang="zh-CN" sz="3200" b="1" dirty="0" smtClean="0">
                  <a:solidFill>
                    <a:srgbClr val="1C1C1C"/>
                  </a:solidFill>
                  <a:latin typeface="+mj-ea"/>
                  <a:ea typeface="+mj-ea"/>
                </a:rPr>
                <a:t>OS</a:t>
              </a:r>
              <a:r>
                <a:rPr lang="zh-CN" altLang="en-US" sz="3200" b="1" dirty="0" smtClean="0">
                  <a:solidFill>
                    <a:srgbClr val="1C1C1C"/>
                  </a:solidFill>
                  <a:latin typeface="+mj-ea"/>
                  <a:ea typeface="+mj-ea"/>
                </a:rPr>
                <a:t>开发</a:t>
              </a:r>
              <a:endParaRPr lang="en-US" altLang="zh-CN" sz="3200" b="1" dirty="0">
                <a:solidFill>
                  <a:srgbClr val="1C1C1C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 rot="-395355">
              <a:off x="111" y="2121"/>
              <a:ext cx="1018" cy="637"/>
              <a:chOff x="2680" y="-145"/>
              <a:chExt cx="2380" cy="1023"/>
            </a:xfrm>
          </p:grpSpPr>
          <p:sp>
            <p:nvSpPr>
              <p:cNvPr id="38" name="Oval 17"/>
              <p:cNvSpPr>
                <a:spLocks noChangeArrowheads="1"/>
              </p:cNvSpPr>
              <p:nvPr/>
            </p:nvSpPr>
            <p:spPr bwMode="gray">
              <a:xfrm>
                <a:off x="2683" y="-145"/>
                <a:ext cx="2374" cy="1023"/>
              </a:xfrm>
              <a:prstGeom prst="ellipse">
                <a:avLst/>
              </a:prstGeom>
              <a:gradFill rotWithShape="1">
                <a:gsLst>
                  <a:gs pos="0">
                    <a:srgbClr val="6B6B6B"/>
                  </a:gs>
                  <a:gs pos="50000">
                    <a:srgbClr val="C0C0C0"/>
                  </a:gs>
                  <a:gs pos="100000">
                    <a:srgbClr val="6B6B6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9" name="Oval 18"/>
              <p:cNvSpPr>
                <a:spLocks noChangeArrowheads="1"/>
              </p:cNvSpPr>
              <p:nvPr/>
            </p:nvSpPr>
            <p:spPr bwMode="gray">
              <a:xfrm>
                <a:off x="2680" y="-145"/>
                <a:ext cx="2380" cy="974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Group 25"/>
            <p:cNvGrpSpPr>
              <a:grpSpLocks/>
            </p:cNvGrpSpPr>
            <p:nvPr/>
          </p:nvGrpSpPr>
          <p:grpSpPr bwMode="auto">
            <a:xfrm rot="-208054">
              <a:off x="3812" y="2102"/>
              <a:ext cx="1084" cy="572"/>
              <a:chOff x="3098" y="249"/>
              <a:chExt cx="1959" cy="629"/>
            </a:xfrm>
          </p:grpSpPr>
          <p:sp>
            <p:nvSpPr>
              <p:cNvPr id="32" name="Oval 26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Group 28"/>
            <p:cNvGrpSpPr>
              <a:grpSpLocks/>
            </p:cNvGrpSpPr>
            <p:nvPr/>
          </p:nvGrpSpPr>
          <p:grpSpPr bwMode="auto">
            <a:xfrm rot="-198351">
              <a:off x="2569" y="2979"/>
              <a:ext cx="1495" cy="863"/>
              <a:chOff x="3099" y="246"/>
              <a:chExt cx="1959" cy="632"/>
            </a:xfrm>
          </p:grpSpPr>
          <p:sp>
            <p:nvSpPr>
              <p:cNvPr id="30" name="Oval 29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gray">
              <a:xfrm>
                <a:off x="3099" y="246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 rot="-293188">
              <a:off x="761" y="3172"/>
              <a:ext cx="1178" cy="671"/>
              <a:chOff x="3098" y="249"/>
              <a:chExt cx="1959" cy="629"/>
            </a:xfrm>
          </p:grpSpPr>
          <p:sp>
            <p:nvSpPr>
              <p:cNvPr id="28" name="Oval 32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9" name="Oval 33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 Box 36"/>
            <p:cNvSpPr txBox="1">
              <a:spLocks noChangeArrowheads="1"/>
            </p:cNvSpPr>
            <p:nvPr/>
          </p:nvSpPr>
          <p:spPr bwMode="gray">
            <a:xfrm>
              <a:off x="4000" y="2133"/>
              <a:ext cx="8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333333"/>
                  </a:solidFill>
                  <a:latin typeface="+mj-ea"/>
                  <a:ea typeface="+mj-ea"/>
                </a:rPr>
                <a:t>游戏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企业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gray">
            <a:xfrm>
              <a:off x="2665" y="3131"/>
              <a:ext cx="1328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应用</a:t>
              </a:r>
              <a:r>
                <a:rPr lang="en-US" altLang="zh-CN" sz="2000" b="1" dirty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</a:pP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 Box 38"/>
            <p:cNvSpPr txBox="1">
              <a:spLocks noChangeArrowheads="1"/>
            </p:cNvSpPr>
            <p:nvPr/>
          </p:nvSpPr>
          <p:spPr bwMode="gray">
            <a:xfrm>
              <a:off x="740" y="3333"/>
              <a:ext cx="11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应用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企业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gray">
            <a:xfrm>
              <a:off x="92" y="2179"/>
              <a:ext cx="106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游戏</a:t>
              </a:r>
              <a:r>
                <a:rPr lang="en-US" altLang="zh-CN" sz="2000" b="1" dirty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98294" y="1046117"/>
            <a:ext cx="7826375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2"/>
              </a:buBlip>
              <a:tabLst>
                <a:tab pos="442913" algn="l"/>
              </a:tabLst>
            </a:pP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 smtClean="0">
                <a:latin typeface="+mj-ea"/>
                <a:ea typeface="+mj-ea"/>
              </a:rPr>
              <a:t>开发</a:t>
            </a:r>
            <a:r>
              <a:rPr lang="zh-CN" altLang="en-US" dirty="0">
                <a:latin typeface="+mj-ea"/>
                <a:ea typeface="+mj-ea"/>
              </a:rPr>
              <a:t>发展方向主要分为两大块：独立开发者、企业开发人员。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2392" y="5301208"/>
            <a:ext cx="827692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苹果公司允许开发人员或软件公司将软件通过</a:t>
            </a:r>
            <a:r>
              <a:rPr lang="en-US" altLang="zh-CN" dirty="0" smtClean="0">
                <a:latin typeface="+mj-ea"/>
                <a:ea typeface="+mj-ea"/>
              </a:rPr>
              <a:t>App Store</a:t>
            </a:r>
            <a:r>
              <a:rPr lang="zh-CN" altLang="en-US" dirty="0" smtClean="0">
                <a:latin typeface="+mj-ea"/>
                <a:ea typeface="+mj-ea"/>
              </a:rPr>
              <a:t>平台进行销售，并将销售额的</a:t>
            </a:r>
            <a:r>
              <a:rPr lang="en-US" altLang="zh-CN" dirty="0" smtClean="0">
                <a:latin typeface="+mj-ea"/>
                <a:ea typeface="+mj-ea"/>
              </a:rPr>
              <a:t>70%</a:t>
            </a:r>
            <a:r>
              <a:rPr lang="zh-CN" altLang="en-US" dirty="0" smtClean="0">
                <a:latin typeface="+mj-ea"/>
                <a:ea typeface="+mj-ea"/>
              </a:rPr>
              <a:t>返回给开发者。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44443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发展前景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31840" y="44627"/>
            <a:ext cx="5868144" cy="10081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98292" y="1118325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移动互联网发展趋势正向苹果的理想化发展。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102495" y="1988840"/>
            <a:ext cx="1805212" cy="4104456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2218655" y="2060851"/>
            <a:ext cx="1944216" cy="40324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4495430" y="2050394"/>
            <a:ext cx="2078260" cy="4042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6861723" y="1988843"/>
            <a:ext cx="2174776" cy="41044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gray">
          <a:xfrm>
            <a:off x="9014276" y="3207520"/>
            <a:ext cx="3175" cy="1463675"/>
          </a:xfrm>
          <a:prstGeom prst="line">
            <a:avLst/>
          </a:prstGeom>
          <a:noFill/>
          <a:ln w="19050">
            <a:solidFill>
              <a:srgbClr val="080808">
                <a:alpha val="2196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gray">
          <a:xfrm>
            <a:off x="179515" y="2924945"/>
            <a:ext cx="16611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从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2007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年至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2014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年这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7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年的时间里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，</a:t>
            </a:r>
            <a:r>
              <a:rPr lang="en-US" altLang="zh-CN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操作系统成为炙手可热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的移动操作系统，同时搭载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系统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的设备使苹果公司成为全球市值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最高的公司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，造就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了一大批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开发成功的人</a:t>
            </a:r>
            <a:endParaRPr lang="en-US" altLang="zh-CN" sz="14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gray">
          <a:xfrm>
            <a:off x="179513" y="2204868"/>
            <a:ext cx="1656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前景解析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gray">
          <a:xfrm>
            <a:off x="2299904" y="2060848"/>
            <a:ext cx="1765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开发表现抢眼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4572002" y="2060848"/>
            <a:ext cx="18827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50000"/>
              </a:spcBef>
              <a:defRPr sz="20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人才招聘，供不应求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gray">
          <a:xfrm>
            <a:off x="6861724" y="2060847"/>
            <a:ext cx="21221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国内现状，缺少</a:t>
            </a:r>
            <a:r>
              <a:rPr lang="en-US" altLang="zh-CN" sz="2000" b="1" dirty="0" err="1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开发人才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gray">
          <a:xfrm>
            <a:off x="2290663" y="2924945"/>
            <a:ext cx="18002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苹果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系统主导北美移动互联网市场。其中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iPhone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所产生的移动流量，直接占到了美国和加拿大智能手机市场总流量的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53.1%——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超过了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Android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、黑莓以及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Windows Phone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等所有智能手机流量的总和</a:t>
            </a:r>
            <a:endParaRPr lang="en-US" altLang="zh-CN" sz="1600" b="1" dirty="0">
              <a:solidFill>
                <a:srgbClr val="FFFF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gray">
          <a:xfrm>
            <a:off x="4485456" y="2780931"/>
            <a:ext cx="2088232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 smtClean="0">
                <a:latin typeface="+mj-ea"/>
                <a:ea typeface="+mj-ea"/>
              </a:rPr>
              <a:t>庞大的应用</a:t>
            </a:r>
            <a:r>
              <a:rPr lang="zh-CN" altLang="en-US" dirty="0">
                <a:latin typeface="+mj-ea"/>
                <a:ea typeface="+mj-ea"/>
              </a:rPr>
              <a:t>市场，</a:t>
            </a:r>
            <a:r>
              <a:rPr lang="zh-CN" altLang="en-US" dirty="0" smtClean="0">
                <a:latin typeface="+mj-ea"/>
                <a:ea typeface="+mj-ea"/>
              </a:rPr>
              <a:t>使应用开发公司争抢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开发者</a:t>
            </a:r>
            <a:r>
              <a:rPr lang="zh-CN" altLang="en-US" dirty="0" smtClean="0">
                <a:latin typeface="+mj-ea"/>
                <a:ea typeface="+mj-ea"/>
              </a:rPr>
              <a:t>。由于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系统开发技术走在全球手机系统的前端，其他系统平台应用开发公司和系统研发公司也在同时高薪挖角。</a:t>
            </a:r>
            <a:r>
              <a:rPr lang="en-US" altLang="zh-CN" dirty="0">
                <a:latin typeface="+mj-ea"/>
                <a:ea typeface="+mj-ea"/>
              </a:rPr>
              <a:t>72%</a:t>
            </a:r>
            <a:r>
              <a:rPr lang="zh-CN" altLang="en-US" dirty="0">
                <a:latin typeface="+mj-ea"/>
                <a:ea typeface="+mj-ea"/>
              </a:rPr>
              <a:t>的招聘公司称，他们正在招聘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平台开发人才，其中</a:t>
            </a:r>
            <a:r>
              <a:rPr lang="en-US" altLang="zh-CN" dirty="0">
                <a:latin typeface="+mj-ea"/>
                <a:ea typeface="+mj-ea"/>
              </a:rPr>
              <a:t>38%</a:t>
            </a:r>
            <a:r>
              <a:rPr lang="zh-CN" altLang="en-US" dirty="0">
                <a:latin typeface="+mj-ea"/>
                <a:ea typeface="+mj-ea"/>
              </a:rPr>
              <a:t>的招聘公司表示，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平台开发人员要比</a:t>
            </a:r>
            <a:r>
              <a:rPr lang="zh-CN" altLang="en-US" dirty="0">
                <a:latin typeface="+mj-ea"/>
                <a:ea typeface="+mj-ea"/>
              </a:rPr>
              <a:t>任何其</a:t>
            </a:r>
            <a:r>
              <a:rPr lang="zh-CN" altLang="en-US" dirty="0" smtClean="0">
                <a:latin typeface="+mj-ea"/>
                <a:ea typeface="+mj-ea"/>
              </a:rPr>
              <a:t>他平台开发人员更受招聘公司青睐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gray">
          <a:xfrm>
            <a:off x="6876256" y="2852936"/>
            <a:ext cx="2160240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国内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开发起步相对较晚，人才培养机制更是远远跟不上市场发展速度。有限的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开发人才成了国内企业必争的资源。甚至有的企业</a:t>
            </a:r>
            <a:r>
              <a:rPr lang="zh-CN" altLang="en-US" dirty="0" smtClean="0">
                <a:latin typeface="+mj-ea"/>
                <a:ea typeface="+mj-ea"/>
              </a:rPr>
              <a:t>不得不考虑进行企业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培训来填补人才空缺</a:t>
            </a:r>
            <a:r>
              <a:rPr lang="zh-CN" altLang="en-US" dirty="0">
                <a:latin typeface="+mj-ea"/>
                <a:ea typeface="+mj-ea"/>
              </a:rPr>
              <a:t>。一名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开发新手要比普通软件开发新手高出约</a:t>
            </a:r>
            <a:r>
              <a:rPr lang="en-US" altLang="zh-CN" dirty="0">
                <a:latin typeface="+mj-ea"/>
                <a:ea typeface="+mj-ea"/>
              </a:rPr>
              <a:t>20-30%</a:t>
            </a:r>
            <a:r>
              <a:rPr lang="zh-CN" altLang="en-US" dirty="0">
                <a:latin typeface="+mj-ea"/>
                <a:ea typeface="+mj-ea"/>
              </a:rPr>
              <a:t>的薪资，有些企业甚至更高，符合条件或有项目经验的开发工程师的薪资水平更是惊人</a:t>
            </a:r>
            <a:r>
              <a:rPr lang="en-US" altLang="zh-CN" dirty="0">
                <a:latin typeface="+mj-ea"/>
                <a:ea typeface="+mj-ea"/>
              </a:rPr>
              <a:t>!</a:t>
            </a:r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gray">
          <a:xfrm>
            <a:off x="1907704" y="3717032"/>
            <a:ext cx="265112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1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gray">
          <a:xfrm>
            <a:off x="4162873" y="3717032"/>
            <a:ext cx="265113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gray">
          <a:xfrm>
            <a:off x="6573688" y="3717032"/>
            <a:ext cx="265112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rgbClr val="8064A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gray">
          <a:xfrm>
            <a:off x="251522" y="2780927"/>
            <a:ext cx="144016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gray">
          <a:xfrm>
            <a:off x="2434682" y="2780927"/>
            <a:ext cx="1571779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gray">
          <a:xfrm>
            <a:off x="4629475" y="2780927"/>
            <a:ext cx="1748408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gray">
          <a:xfrm>
            <a:off x="7005736" y="2780927"/>
            <a:ext cx="1892424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65878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岗位介绍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9536" y="64941"/>
            <a:ext cx="5868144" cy="91579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000" y="1217063"/>
            <a:ext cx="4122709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dirty="0">
                <a:latin typeface="+mj-ea"/>
                <a:ea typeface="+mj-ea"/>
              </a:rPr>
              <a:t>i</a:t>
            </a:r>
            <a:r>
              <a:rPr lang="en-US" altLang="zh-CN" sz="1600" dirty="0" smtClean="0">
                <a:latin typeface="+mj-ea"/>
                <a:ea typeface="+mj-ea"/>
              </a:rPr>
              <a:t>OS</a:t>
            </a:r>
            <a:r>
              <a:rPr lang="zh-CN" altLang="en-US" sz="1600" dirty="0" smtClean="0">
                <a:latin typeface="+mj-ea"/>
                <a:ea typeface="+mj-ea"/>
              </a:rPr>
              <a:t>是由苹果公司为</a:t>
            </a:r>
            <a:r>
              <a:rPr lang="en-US" altLang="zh-CN" sz="1600" dirty="0" smtClean="0">
                <a:latin typeface="+mj-ea"/>
                <a:ea typeface="+mj-ea"/>
              </a:rPr>
              <a:t>iPhone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en-US" altLang="zh-CN" sz="1600" dirty="0" smtClean="0">
                <a:latin typeface="+mj-ea"/>
                <a:ea typeface="+mj-ea"/>
              </a:rPr>
              <a:t>iPad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en-US" altLang="zh-CN" sz="1600" dirty="0" err="1" smtClean="0">
                <a:latin typeface="+mj-ea"/>
                <a:ea typeface="+mj-ea"/>
              </a:rPr>
              <a:t>iTouch</a:t>
            </a:r>
            <a:r>
              <a:rPr lang="zh-CN" altLang="en-US" sz="1600" dirty="0" smtClean="0">
                <a:latin typeface="+mj-ea"/>
                <a:ea typeface="+mj-ea"/>
              </a:rPr>
              <a:t>等设备开发的操作系统。原来这个系统名为</a:t>
            </a:r>
            <a:r>
              <a:rPr lang="en-US" altLang="zh-CN" sz="1600" dirty="0" smtClean="0">
                <a:latin typeface="+mj-ea"/>
                <a:ea typeface="+mj-ea"/>
              </a:rPr>
              <a:t>iPhone OS</a:t>
            </a:r>
            <a:r>
              <a:rPr lang="zh-CN" altLang="en-US" sz="1600" dirty="0" smtClean="0">
                <a:latin typeface="+mj-ea"/>
                <a:ea typeface="+mj-ea"/>
              </a:rPr>
              <a:t>，直到</a:t>
            </a:r>
            <a:r>
              <a:rPr lang="en-US" altLang="zh-CN" sz="1600" dirty="0" smtClean="0">
                <a:latin typeface="+mj-ea"/>
                <a:ea typeface="+mj-ea"/>
              </a:rPr>
              <a:t>2010</a:t>
            </a:r>
            <a:r>
              <a:rPr lang="zh-CN" altLang="en-US" sz="1600" dirty="0" smtClean="0">
                <a:latin typeface="+mj-ea"/>
                <a:ea typeface="+mj-ea"/>
              </a:rPr>
              <a:t>年</a:t>
            </a:r>
            <a:r>
              <a:rPr lang="en-US" altLang="zh-CN" sz="1600" dirty="0" smtClean="0">
                <a:latin typeface="+mj-ea"/>
                <a:ea typeface="+mj-ea"/>
              </a:rPr>
              <a:t>6</a:t>
            </a:r>
            <a:r>
              <a:rPr lang="zh-CN" altLang="en-US" sz="1600" dirty="0" smtClean="0">
                <a:latin typeface="+mj-ea"/>
                <a:ea typeface="+mj-ea"/>
              </a:rPr>
              <a:t>月</a:t>
            </a:r>
            <a:r>
              <a:rPr lang="en-US" altLang="zh-CN" sz="1600" dirty="0" smtClean="0">
                <a:latin typeface="+mj-ea"/>
                <a:ea typeface="+mj-ea"/>
              </a:rPr>
              <a:t>7</a:t>
            </a:r>
            <a:r>
              <a:rPr lang="zh-CN" altLang="en-US" sz="1600" dirty="0" smtClean="0">
                <a:latin typeface="+mj-ea"/>
                <a:ea typeface="+mj-ea"/>
              </a:rPr>
              <a:t>日</a:t>
            </a:r>
            <a:r>
              <a:rPr lang="en-US" altLang="zh-CN" sz="1600" dirty="0" smtClean="0">
                <a:latin typeface="+mj-ea"/>
                <a:ea typeface="+mj-ea"/>
              </a:rPr>
              <a:t>WWDC</a:t>
            </a:r>
            <a:r>
              <a:rPr lang="zh-CN" altLang="en-US" sz="1600" dirty="0" smtClean="0">
                <a:latin typeface="+mj-ea"/>
                <a:ea typeface="+mj-ea"/>
              </a:rPr>
              <a:t>大会上宣布改名为</a:t>
            </a:r>
            <a:r>
              <a:rPr lang="en-US" altLang="zh-CN" sz="1600" dirty="0" smtClean="0">
                <a:latin typeface="+mj-ea"/>
                <a:ea typeface="+mj-ea"/>
              </a:rPr>
              <a:t>IOS</a:t>
            </a:r>
            <a:r>
              <a:rPr lang="zh-CN" altLang="en-US" sz="1600" dirty="0" smtClean="0">
                <a:latin typeface="+mj-ea"/>
                <a:ea typeface="+mj-ea"/>
              </a:rPr>
              <a:t>，目前</a:t>
            </a:r>
            <a:r>
              <a:rPr lang="en-US" altLang="zh-CN" sz="1600" dirty="0" smtClean="0">
                <a:latin typeface="+mj-ea"/>
                <a:ea typeface="+mj-ea"/>
              </a:rPr>
              <a:t>iOS</a:t>
            </a:r>
            <a:r>
              <a:rPr lang="zh-CN" altLang="en-US" sz="1600" dirty="0" smtClean="0">
                <a:latin typeface="+mj-ea"/>
                <a:ea typeface="+mj-ea"/>
              </a:rPr>
              <a:t>版本已升级到</a:t>
            </a:r>
            <a:r>
              <a:rPr lang="en-US" altLang="zh-CN" sz="1600" dirty="0" smtClean="0">
                <a:latin typeface="+mj-ea"/>
                <a:ea typeface="+mj-ea"/>
              </a:rPr>
              <a:t>8.2.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blackWhite">
          <a:xfrm>
            <a:off x="4996453" y="1201567"/>
            <a:ext cx="3732213" cy="9239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负责公司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iPhone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和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iPad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客户端软件</a:t>
            </a:r>
            <a:endParaRPr lang="en-US" altLang="zh-CN" sz="1600" dirty="0" smtClean="0">
              <a:solidFill>
                <a:srgbClr val="FFFFFF"/>
              </a:solidFill>
              <a:latin typeface="+mj-ea"/>
              <a:ea typeface="+mj-ea"/>
            </a:endParaRPr>
          </a:p>
          <a:p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的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开发，参与项目需求分析、产品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设计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4996453" y="2209679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6B9EDB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按计划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完成产品的代码编写，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产品</a:t>
            </a:r>
            <a:endParaRPr lang="en-US" altLang="zh-CN" sz="1600" dirty="0" smtClean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测试，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并且保证代码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质量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4996453" y="3217791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FF8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跟进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平台终端技术的更新</a:t>
            </a:r>
            <a:r>
              <a:rPr lang="en-US" altLang="zh-CN" sz="1600" dirty="0" smtClean="0">
                <a:solidFill>
                  <a:srgbClr val="FFFFFF"/>
                </a:solidFill>
                <a:latin typeface="+mj-ea"/>
                <a:ea typeface="+mj-ea"/>
              </a:rPr>
              <a:t>,</a:t>
            </a: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设计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和实现新产品和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4487087" y="3433815"/>
            <a:ext cx="488950" cy="546100"/>
          </a:xfrm>
          <a:prstGeom prst="chevron">
            <a:avLst>
              <a:gd name="adj" fmla="val 5251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blackWhite">
          <a:xfrm>
            <a:off x="5016251" y="4223296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800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对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平台开发技术进行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研究</a:t>
            </a: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blackWhite">
          <a:xfrm>
            <a:off x="5016251" y="5306424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204A82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提供产品相关技术支持</a:t>
            </a: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122836" y="3083512"/>
            <a:ext cx="1352439" cy="1353600"/>
          </a:xfrm>
          <a:prstGeom prst="ellipse">
            <a:avLst/>
          </a:prstGeom>
          <a:solidFill>
            <a:srgbClr val="5971CB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13851" y="3430741"/>
            <a:ext cx="113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</a:rPr>
              <a:t>岗位介绍</a:t>
            </a:r>
            <a:endParaRPr lang="en-US" altLang="zh-CN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604512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开发应具备的能力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88519" y="116632"/>
            <a:ext cx="5868144" cy="90872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gray">
          <a:xfrm>
            <a:off x="3805243" y="3131185"/>
            <a:ext cx="1265237" cy="803275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9" name="Freeform 3"/>
          <p:cNvSpPr>
            <a:spLocks/>
          </p:cNvSpPr>
          <p:nvPr/>
        </p:nvSpPr>
        <p:spPr bwMode="gray">
          <a:xfrm>
            <a:off x="4443415" y="2131223"/>
            <a:ext cx="1735137" cy="1117600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4"/>
          <p:cNvSpPr>
            <a:spLocks/>
          </p:cNvSpPr>
          <p:nvPr/>
        </p:nvSpPr>
        <p:spPr bwMode="gray">
          <a:xfrm>
            <a:off x="2973390" y="2158207"/>
            <a:ext cx="1470025" cy="1117600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gray">
          <a:xfrm>
            <a:off x="611560" y="974230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C9959"/>
              </a:gs>
              <a:gs pos="100000">
                <a:srgbClr val="A3C975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gray">
          <a:xfrm>
            <a:off x="1020935" y="1696318"/>
            <a:ext cx="2398937" cy="171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、独立开发能力；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、软件设计能力；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、软件需求分析能力；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、软件产品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知识；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、常用测试软件使用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能力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gray">
          <a:xfrm>
            <a:off x="5580112" y="901701"/>
            <a:ext cx="2880000" cy="2880000"/>
          </a:xfrm>
          <a:prstGeom prst="ellipse">
            <a:avLst/>
          </a:prstGeom>
          <a:gradFill rotWithShape="1">
            <a:gsLst>
              <a:gs pos="0">
                <a:srgbClr val="A19D57"/>
              </a:gs>
              <a:gs pos="100000">
                <a:srgbClr val="D3CE73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gray">
          <a:xfrm>
            <a:off x="2988144" y="3573336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474C2"/>
              </a:gs>
              <a:gs pos="100000">
                <a:srgbClr val="9999FF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gray">
          <a:xfrm>
            <a:off x="3219563" y="973909"/>
            <a:ext cx="27489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C1C1C"/>
                </a:solidFill>
                <a:latin typeface="+mj-ea"/>
                <a:ea typeface="+mj-ea"/>
              </a:rPr>
              <a:t>i</a:t>
            </a:r>
            <a:r>
              <a:rPr lang="en-US" altLang="zh-CN" sz="2000" b="1" dirty="0" smtClean="0">
                <a:solidFill>
                  <a:srgbClr val="1C1C1C"/>
                </a:solidFill>
                <a:latin typeface="+mj-ea"/>
                <a:ea typeface="+mj-ea"/>
              </a:rPr>
              <a:t>OS</a:t>
            </a:r>
            <a:r>
              <a:rPr lang="zh-CN" altLang="en-US" sz="2000" b="1" dirty="0" smtClean="0">
                <a:solidFill>
                  <a:srgbClr val="1C1C1C"/>
                </a:solidFill>
                <a:latin typeface="+mj-ea"/>
                <a:ea typeface="+mj-ea"/>
              </a:rPr>
              <a:t>开发应具备的能力</a:t>
            </a:r>
            <a:endParaRPr lang="en-US" altLang="zh-CN" sz="2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31" name="Freeform 25"/>
          <p:cNvSpPr>
            <a:spLocks/>
          </p:cNvSpPr>
          <p:nvPr/>
        </p:nvSpPr>
        <p:spPr bwMode="gray">
          <a:xfrm>
            <a:off x="4192588" y="1604171"/>
            <a:ext cx="679450" cy="1857375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6084168" y="1511550"/>
            <a:ext cx="2448272" cy="198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、对基本商业模式的了解</a:t>
            </a:r>
            <a:b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、对流行产品和产品流行趋势的了解</a:t>
            </a:r>
            <a:b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app store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营销基础知识的了解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、行业业务知识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gray">
          <a:xfrm>
            <a:off x="3314195" y="4406186"/>
            <a:ext cx="2341541" cy="14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、有效沟通；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、团队影响能力；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、学习与创新能力；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、合作与协调能力；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、组织能力、决策能力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4665" y="1046117"/>
            <a:ext cx="119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n w="11430"/>
                <a:solidFill>
                  <a:srgbClr val="FF8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  <a:ea typeface="+mn-ea"/>
              </a:rPr>
              <a:t>实战化的专业技能</a:t>
            </a:r>
            <a:endParaRPr lang="en-US" altLang="zh-CN" dirty="0">
              <a:ln w="11430"/>
              <a:solidFill>
                <a:srgbClr val="FF8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91209" y="980728"/>
            <a:ext cx="12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体系化的知识结构</a:t>
            </a:r>
            <a:endParaRPr lang="en-US" altLang="zh-CN" b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46243" y="3758114"/>
            <a:ext cx="138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solidFill>
                  <a:srgbClr val="1AC05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全面化的</a:t>
            </a:r>
            <a:endParaRPr lang="en-US" altLang="zh-CN" b="1" dirty="0">
              <a:ln w="11430"/>
              <a:solidFill>
                <a:srgbClr val="1AC057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ln w="11430"/>
                <a:solidFill>
                  <a:srgbClr val="1AC05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职业素质</a:t>
            </a:r>
            <a:endParaRPr lang="en-US" altLang="zh-CN" b="1" dirty="0">
              <a:ln w="11430"/>
              <a:solidFill>
                <a:srgbClr val="1AC057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724597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开发职业发展通道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4985323" y="3735264"/>
            <a:ext cx="4073699" cy="141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2. i</a:t>
            </a:r>
            <a:r>
              <a:rPr lang="en-US" altLang="zh-CN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开发岗位发展</a:t>
            </a:r>
            <a:endParaRPr lang="en-US" altLang="zh-CN" sz="1600" b="1" dirty="0" smtClean="0">
              <a:solidFill>
                <a:srgbClr val="D7181F"/>
              </a:solidFill>
              <a:latin typeface="+mj-ea"/>
              <a:ea typeface="+mj-ea"/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1400" dirty="0" smtClean="0">
                <a:latin typeface="+mj-ea"/>
                <a:ea typeface="+mj-ea"/>
              </a:rPr>
              <a:t>iOS</a:t>
            </a:r>
            <a:r>
              <a:rPr lang="zh-CN" altLang="en-US" sz="1400" dirty="0" smtClean="0">
                <a:latin typeface="+mj-ea"/>
                <a:ea typeface="+mj-ea"/>
              </a:rPr>
              <a:t>开发可分为个人开发者与企业开发者，个人开发者主要以开发应用上线至</a:t>
            </a:r>
            <a:r>
              <a:rPr lang="en-US" altLang="zh-CN" sz="1400" dirty="0" smtClean="0">
                <a:latin typeface="+mj-ea"/>
                <a:ea typeface="+mj-ea"/>
              </a:rPr>
              <a:t>App Store</a:t>
            </a:r>
            <a:r>
              <a:rPr lang="zh-CN" altLang="en-US" sz="1400" dirty="0" smtClean="0">
                <a:latin typeface="+mj-ea"/>
                <a:ea typeface="+mj-ea"/>
              </a:rPr>
              <a:t>后分所占收入比例的百分之</a:t>
            </a:r>
            <a:r>
              <a:rPr lang="en-US" altLang="zh-CN" sz="1400" dirty="0" smtClean="0">
                <a:latin typeface="+mj-ea"/>
                <a:ea typeface="+mj-ea"/>
              </a:rPr>
              <a:t>70%</a:t>
            </a:r>
            <a:r>
              <a:rPr lang="zh-CN" altLang="en-US" sz="1400" dirty="0" smtClean="0">
                <a:latin typeface="+mj-ea"/>
                <a:ea typeface="+mj-ea"/>
              </a:rPr>
              <a:t>；企业开发者可往管理方向以及架构师方向发展。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5004048" y="2007072"/>
            <a:ext cx="3960440" cy="141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1. i</a:t>
            </a:r>
            <a:r>
              <a:rPr lang="en-US" altLang="zh-CN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开发者薪资范围</a:t>
            </a:r>
            <a:endParaRPr lang="en-US" altLang="zh-CN" sz="1600" b="1" dirty="0" smtClean="0">
              <a:solidFill>
                <a:srgbClr val="D7181F"/>
              </a:solidFill>
              <a:latin typeface="+mj-ea"/>
              <a:ea typeface="+mj-ea"/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调研</a:t>
            </a:r>
            <a:r>
              <a:rPr lang="zh-CN" altLang="en-US" sz="1400" dirty="0">
                <a:latin typeface="+mj-ea"/>
                <a:ea typeface="+mj-ea"/>
              </a:rPr>
              <a:t>显示，工作经验</a:t>
            </a:r>
            <a:r>
              <a:rPr lang="en-US" altLang="zh-CN" sz="1400" dirty="0">
                <a:latin typeface="+mj-ea"/>
                <a:ea typeface="+mj-ea"/>
              </a:rPr>
              <a:t>1</a:t>
            </a:r>
            <a:r>
              <a:rPr lang="zh-CN" altLang="en-US" sz="1400" dirty="0">
                <a:latin typeface="+mj-ea"/>
                <a:ea typeface="+mj-ea"/>
              </a:rPr>
              <a:t>年以下的开发者月薪多</a:t>
            </a:r>
            <a:r>
              <a:rPr lang="zh-CN" altLang="en-US" sz="1400" dirty="0" smtClean="0">
                <a:latin typeface="+mj-ea"/>
                <a:ea typeface="+mj-ea"/>
              </a:rPr>
              <a:t>在</a:t>
            </a:r>
            <a:r>
              <a:rPr lang="en-US" altLang="zh-CN" sz="1400" dirty="0" smtClean="0">
                <a:latin typeface="+mj-ea"/>
                <a:ea typeface="+mj-ea"/>
              </a:rPr>
              <a:t>6K-8K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1-3</a:t>
            </a:r>
            <a:r>
              <a:rPr lang="zh-CN" altLang="en-US" sz="1400" dirty="0">
                <a:latin typeface="+mj-ea"/>
                <a:ea typeface="+mj-ea"/>
              </a:rPr>
              <a:t>年开发者月薪多集中</a:t>
            </a:r>
            <a:r>
              <a:rPr lang="zh-CN" altLang="en-US" sz="1400" dirty="0" smtClean="0">
                <a:latin typeface="+mj-ea"/>
                <a:ea typeface="+mj-ea"/>
              </a:rPr>
              <a:t>在</a:t>
            </a:r>
            <a:r>
              <a:rPr lang="en-US" altLang="zh-CN" sz="1400" dirty="0" smtClean="0">
                <a:latin typeface="+mj-ea"/>
                <a:ea typeface="+mj-ea"/>
              </a:rPr>
              <a:t>8-12K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3-5</a:t>
            </a:r>
            <a:r>
              <a:rPr lang="zh-CN" altLang="en-US" sz="1400" dirty="0">
                <a:latin typeface="+mj-ea"/>
                <a:ea typeface="+mj-ea"/>
              </a:rPr>
              <a:t>年开发者月薪以</a:t>
            </a:r>
            <a:r>
              <a:rPr lang="en-US" altLang="zh-CN" sz="1400" dirty="0" smtClean="0">
                <a:latin typeface="+mj-ea"/>
                <a:ea typeface="+mj-ea"/>
              </a:rPr>
              <a:t>13-15K</a:t>
            </a:r>
            <a:r>
              <a:rPr lang="zh-CN" altLang="en-US" sz="1400" dirty="0">
                <a:latin typeface="+mj-ea"/>
                <a:ea typeface="+mj-ea"/>
              </a:rPr>
              <a:t>居多</a:t>
            </a:r>
            <a:r>
              <a:rPr lang="zh-CN" altLang="en-US" sz="1400" dirty="0" smtClean="0">
                <a:latin typeface="+mj-ea"/>
                <a:ea typeface="+mj-ea"/>
              </a:rPr>
              <a:t>，少数</a:t>
            </a:r>
            <a:r>
              <a:rPr lang="zh-CN" altLang="en-US" sz="1400" dirty="0">
                <a:latin typeface="+mj-ea"/>
                <a:ea typeface="+mj-ea"/>
              </a:rPr>
              <a:t>月薪达到了 </a:t>
            </a:r>
            <a:r>
              <a:rPr lang="en-US" altLang="zh-CN" sz="1400" dirty="0">
                <a:latin typeface="+mj-ea"/>
                <a:ea typeface="+mj-ea"/>
              </a:rPr>
              <a:t>25K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5</a:t>
            </a:r>
            <a:r>
              <a:rPr lang="zh-CN" altLang="en-US" sz="1400" dirty="0">
                <a:latin typeface="+mj-ea"/>
                <a:ea typeface="+mj-ea"/>
              </a:rPr>
              <a:t>年开发者月薪多在</a:t>
            </a:r>
            <a:r>
              <a:rPr lang="en-US" altLang="zh-CN" sz="1400" dirty="0" smtClean="0">
                <a:latin typeface="+mj-ea"/>
                <a:ea typeface="+mj-ea"/>
              </a:rPr>
              <a:t>16-25K</a:t>
            </a:r>
            <a:r>
              <a:rPr lang="zh-CN" altLang="en-US" sz="1400" dirty="0" smtClean="0">
                <a:latin typeface="+mj-ea"/>
                <a:ea typeface="+mj-ea"/>
              </a:rPr>
              <a:t>。</a:t>
            </a:r>
            <a:endParaRPr lang="en-US" altLang="zh-CN" sz="1400" b="1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black">
          <a:xfrm>
            <a:off x="5004048" y="3486154"/>
            <a:ext cx="3960440" cy="23813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gray">
          <a:xfrm rot="16200000" flipV="1">
            <a:off x="2674086" y="3768256"/>
            <a:ext cx="2125663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gray">
          <a:xfrm rot="16200000" flipV="1">
            <a:off x="3174208" y="2288382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gray">
          <a:xfrm rot="16200000" flipV="1">
            <a:off x="2012160" y="4007650"/>
            <a:ext cx="1631951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gray">
          <a:xfrm rot="16200000" flipV="1">
            <a:off x="2278066" y="2782888"/>
            <a:ext cx="1109663" cy="71596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6" name="AutoShape 10"/>
          <p:cNvSpPr>
            <a:spLocks noChangeArrowheads="1"/>
          </p:cNvSpPr>
          <p:nvPr/>
        </p:nvSpPr>
        <p:spPr bwMode="gray">
          <a:xfrm rot="16200000" flipV="1">
            <a:off x="1334299" y="4267996"/>
            <a:ext cx="1160463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gray">
          <a:xfrm rot="16200000" flipV="1">
            <a:off x="1362873" y="3278985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gray">
          <a:xfrm rot="16200000" flipV="1">
            <a:off x="635004" y="4481518"/>
            <a:ext cx="735013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gray">
          <a:xfrm rot="16200000" flipV="1">
            <a:off x="450060" y="3706022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34902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40" name="Freeform 14"/>
          <p:cNvSpPr>
            <a:spLocks/>
          </p:cNvSpPr>
          <p:nvPr/>
        </p:nvSpPr>
        <p:spPr bwMode="gray">
          <a:xfrm flipH="1">
            <a:off x="820740" y="2781304"/>
            <a:ext cx="3747763" cy="2322512"/>
          </a:xfrm>
          <a:custGeom>
            <a:avLst/>
            <a:gdLst>
              <a:gd name="T0" fmla="*/ 2147483647 w 1755"/>
              <a:gd name="T1" fmla="*/ 2147483647 h 1413"/>
              <a:gd name="T2" fmla="*/ 2147483647 w 1755"/>
              <a:gd name="T3" fmla="*/ 2147483647 h 1413"/>
              <a:gd name="T4" fmla="*/ 2147483647 w 1755"/>
              <a:gd name="T5" fmla="*/ 2147483647 h 1413"/>
              <a:gd name="T6" fmla="*/ 2147483647 w 1755"/>
              <a:gd name="T7" fmla="*/ 2147483647 h 1413"/>
              <a:gd name="T8" fmla="*/ 2147483647 w 1755"/>
              <a:gd name="T9" fmla="*/ 2147483647 h 1413"/>
              <a:gd name="T10" fmla="*/ 2147483647 w 1755"/>
              <a:gd name="T11" fmla="*/ 2147483647 h 1413"/>
              <a:gd name="T12" fmla="*/ 2147483647 w 1755"/>
              <a:gd name="T13" fmla="*/ 2147483647 h 1413"/>
              <a:gd name="T14" fmla="*/ 2147483647 w 1755"/>
              <a:gd name="T15" fmla="*/ 2147483647 h 1413"/>
              <a:gd name="T16" fmla="*/ 2147483647 w 1755"/>
              <a:gd name="T17" fmla="*/ 0 h 1413"/>
              <a:gd name="T18" fmla="*/ 0 w 1755"/>
              <a:gd name="T19" fmla="*/ 2147483647 h 1413"/>
              <a:gd name="T20" fmla="*/ 2147483647 w 1755"/>
              <a:gd name="T21" fmla="*/ 2147483647 h 14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5"/>
              <a:gd name="T34" fmla="*/ 0 h 1413"/>
              <a:gd name="T35" fmla="*/ 1755 w 1755"/>
              <a:gd name="T36" fmla="*/ 1413 h 141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chemeClr val="tx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gray">
          <a:xfrm>
            <a:off x="597187" y="3140968"/>
            <a:ext cx="9074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3000-6000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gray">
          <a:xfrm>
            <a:off x="1478161" y="2733678"/>
            <a:ext cx="9902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6000-10000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3" name="Rectangle 17"/>
          <p:cNvSpPr>
            <a:spLocks noChangeArrowheads="1"/>
          </p:cNvSpPr>
          <p:nvPr/>
        </p:nvSpPr>
        <p:spPr bwMode="gray">
          <a:xfrm>
            <a:off x="2246130" y="2204864"/>
            <a:ext cx="10729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11000-15000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gray">
          <a:xfrm>
            <a:off x="3110226" y="1700811"/>
            <a:ext cx="10729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16000-25000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5" name="AutoShape 19"/>
          <p:cNvSpPr>
            <a:spLocks noChangeArrowheads="1"/>
          </p:cNvSpPr>
          <p:nvPr/>
        </p:nvSpPr>
        <p:spPr bwMode="gray">
          <a:xfrm>
            <a:off x="873130" y="5414967"/>
            <a:ext cx="2930525" cy="452437"/>
          </a:xfrm>
          <a:prstGeom prst="roundRect">
            <a:avLst>
              <a:gd name="adj" fmla="val 50000"/>
            </a:avLst>
          </a:prstGeom>
          <a:solidFill>
            <a:schemeClr val="folHlink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white">
          <a:xfrm>
            <a:off x="1310995" y="5459413"/>
            <a:ext cx="21595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职业发展通道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7" name="Text Box 21"/>
          <p:cNvSpPr txBox="1">
            <a:spLocks noChangeArrowheads="1"/>
          </p:cNvSpPr>
          <p:nvPr/>
        </p:nvSpPr>
        <p:spPr bwMode="gray">
          <a:xfrm>
            <a:off x="609603" y="3736975"/>
            <a:ext cx="63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实习生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gray">
          <a:xfrm>
            <a:off x="1524002" y="3248027"/>
            <a:ext cx="6381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初级</a:t>
            </a:r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gray">
          <a:xfrm>
            <a:off x="2436815" y="2781300"/>
            <a:ext cx="6397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中级工程师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gray">
          <a:xfrm>
            <a:off x="3316290" y="2276476"/>
            <a:ext cx="6381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高级工程师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1" name="AutoShape 6"/>
          <p:cNvSpPr>
            <a:spLocks noChangeArrowheads="1"/>
          </p:cNvSpPr>
          <p:nvPr/>
        </p:nvSpPr>
        <p:spPr bwMode="gray">
          <a:xfrm rot="16200000" flipV="1">
            <a:off x="3313488" y="3538639"/>
            <a:ext cx="251003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52" name="AutoShape 7"/>
          <p:cNvSpPr>
            <a:spLocks noChangeArrowheads="1"/>
          </p:cNvSpPr>
          <p:nvPr/>
        </p:nvSpPr>
        <p:spPr bwMode="gray">
          <a:xfrm rot="16200000" flipV="1">
            <a:off x="3946425" y="1795313"/>
            <a:ext cx="1253680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gray">
          <a:xfrm>
            <a:off x="4139954" y="1754814"/>
            <a:ext cx="6381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管理人员或</a:t>
            </a:r>
            <a:r>
              <a:rPr lang="zh-CN" altLang="en-US" sz="1400" dirty="0" smtClean="0">
                <a:solidFill>
                  <a:srgbClr val="FF6600"/>
                </a:solidFill>
                <a:latin typeface="+mj-ea"/>
                <a:ea typeface="+mj-ea"/>
                <a:cs typeface="Arial" charset="0"/>
              </a:rPr>
              <a:t>架构师</a:t>
            </a:r>
            <a:endParaRPr lang="en-US" altLang="zh-CN" sz="1400" dirty="0">
              <a:solidFill>
                <a:srgbClr val="FF66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gray">
          <a:xfrm>
            <a:off x="4188218" y="1196755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25000</a:t>
            </a:r>
            <a:r>
              <a:rPr lang="zh-CN" altLang="en-US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以上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2629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用人单位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9536" y="64941"/>
            <a:ext cx="5868144" cy="91579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2776"/>
            <a:ext cx="5598893" cy="45365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9691" y="1551577"/>
            <a:ext cx="2650781" cy="251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dirty="0" smtClean="0">
                <a:latin typeface="+mj-ea"/>
                <a:ea typeface="+mj-ea"/>
              </a:rPr>
              <a:t>用人单位基本可分为</a:t>
            </a:r>
            <a:r>
              <a:rPr lang="en-US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种企业类型：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zh-CN" altLang="zh-CN" sz="1600" dirty="0">
                <a:latin typeface="+mj-ea"/>
                <a:ea typeface="+mj-ea"/>
              </a:rPr>
              <a:t>移动互联网企业 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2</a:t>
            </a:r>
            <a:r>
              <a:rPr lang="zh-CN" altLang="en-US" sz="1600" dirty="0" smtClean="0">
                <a:latin typeface="+mj-ea"/>
                <a:ea typeface="+mj-ea"/>
              </a:rPr>
              <a:t>、互联网及传统软件企业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、有移动端需求的传统企业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011494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AutoShape 3"/>
          <p:cNvSpPr>
            <a:spLocks noChangeArrowheads="1"/>
          </p:cNvSpPr>
          <p:nvPr/>
        </p:nvSpPr>
        <p:spPr bwMode="gray">
          <a:xfrm>
            <a:off x="135999" y="1046117"/>
            <a:ext cx="5715124" cy="5400600"/>
          </a:xfrm>
          <a:prstGeom prst="rightArrow">
            <a:avLst>
              <a:gd name="adj1" fmla="val 79306"/>
              <a:gd name="adj2" fmla="val 30296"/>
            </a:avLst>
          </a:prstGeom>
          <a:gradFill flip="none" rotWithShape="1">
            <a:gsLst>
              <a:gs pos="100000">
                <a:srgbClr val="33B458"/>
              </a:gs>
              <a:gs pos="13000">
                <a:srgbClr val="FFFFFF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gray">
          <a:xfrm>
            <a:off x="173360" y="1768205"/>
            <a:ext cx="4182616" cy="841921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所</a:t>
            </a:r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学专业竞争越来越大怎么办？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gray">
          <a:xfrm>
            <a:off x="152403" y="4864543"/>
            <a:ext cx="4203576" cy="864096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毕业即失业真的会降临在我头上吗？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gray">
          <a:xfrm>
            <a:off x="179512" y="2766656"/>
            <a:ext cx="4176464" cy="801745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在学校学习成绩一般怎么办？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gray">
          <a:xfrm>
            <a:off x="179512" y="3784423"/>
            <a:ext cx="4176464" cy="864096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没有工作经验找不到工作怎么办？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大家最关注的问题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6012160" y="2420888"/>
            <a:ext cx="2808312" cy="2736304"/>
          </a:xfrm>
          <a:prstGeom prst="roundRect">
            <a:avLst/>
          </a:prstGeom>
          <a:solidFill>
            <a:srgbClr val="00AFEF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大家最关注的“就业”问题！</a:t>
            </a:r>
            <a:endParaRPr lang="en-US" altLang="zh-CN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60839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0727"/>
            <a:ext cx="7776864" cy="53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081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84" y="980728"/>
            <a:ext cx="648265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95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91032"/>
            <a:ext cx="8202116" cy="53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538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我国智能终端的增长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2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根据相关</a:t>
            </a:r>
            <a:r>
              <a:rPr lang="zh-CN" altLang="en-US" dirty="0" smtClean="0">
                <a:latin typeface="+mj-ea"/>
                <a:ea typeface="+mj-ea"/>
              </a:rPr>
              <a:t>数据</a:t>
            </a:r>
            <a:r>
              <a:rPr lang="zh-CN" altLang="en-US" dirty="0">
                <a:latin typeface="+mj-ea"/>
                <a:ea typeface="+mj-ea"/>
              </a:rPr>
              <a:t>显示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2014</a:t>
            </a:r>
            <a:r>
              <a:rPr lang="zh-CN" altLang="en-US" dirty="0">
                <a:latin typeface="+mj-ea"/>
                <a:ea typeface="+mj-ea"/>
              </a:rPr>
              <a:t>年，我国移动智能终端用户规模达</a:t>
            </a:r>
            <a:r>
              <a:rPr lang="en-US" altLang="zh-CN" dirty="0">
                <a:latin typeface="+mj-ea"/>
                <a:ea typeface="+mj-ea"/>
              </a:rPr>
              <a:t>10.6</a:t>
            </a:r>
            <a:r>
              <a:rPr lang="zh-CN" altLang="en-US" dirty="0">
                <a:latin typeface="+mj-ea"/>
                <a:ea typeface="+mj-ea"/>
              </a:rPr>
              <a:t>亿，较</a:t>
            </a:r>
            <a:r>
              <a:rPr lang="en-US" altLang="zh-CN" dirty="0">
                <a:latin typeface="+mj-ea"/>
                <a:ea typeface="+mj-ea"/>
              </a:rPr>
              <a:t>2013</a:t>
            </a:r>
            <a:r>
              <a:rPr lang="zh-CN" altLang="en-US" dirty="0">
                <a:latin typeface="+mj-ea"/>
                <a:ea typeface="+mj-ea"/>
              </a:rPr>
              <a:t>年增长</a:t>
            </a:r>
            <a:r>
              <a:rPr lang="en-US" altLang="zh-CN" dirty="0">
                <a:latin typeface="+mj-ea"/>
                <a:ea typeface="+mj-ea"/>
              </a:rPr>
              <a:t>231.7</a:t>
            </a:r>
            <a:r>
              <a:rPr lang="en-US" altLang="zh-CN" dirty="0" smtClean="0">
                <a:latin typeface="+mj-ea"/>
                <a:ea typeface="+mj-ea"/>
              </a:rPr>
              <a:t>%</a:t>
            </a:r>
            <a:r>
              <a:rPr lang="zh-CN" altLang="en-US" dirty="0" smtClean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5737" y="2273664"/>
            <a:ext cx="43924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rgbClr val="008000"/>
                </a:solidFill>
                <a:latin typeface="+mj-ea"/>
                <a:ea typeface="+mj-ea"/>
              </a:rPr>
              <a:t>2012-2014</a:t>
            </a:r>
            <a:r>
              <a:rPr lang="zh-CN" altLang="en-US" sz="1600" b="1" dirty="0">
                <a:solidFill>
                  <a:srgbClr val="008000"/>
                </a:solidFill>
                <a:latin typeface="+mj-ea"/>
                <a:ea typeface="+mj-ea"/>
              </a:rPr>
              <a:t>年中国移动智能终端用户规模</a:t>
            </a:r>
            <a:endParaRPr lang="en-US" altLang="zh-CN" sz="1600" b="1" dirty="0" smtClean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632" y="5225993"/>
            <a:ext cx="1335088" cy="19432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0.7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8960" y="4793943"/>
            <a:ext cx="1335088" cy="648072"/>
          </a:xfrm>
          <a:prstGeom prst="rect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3.2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2910" y="3641815"/>
            <a:ext cx="1299415" cy="180020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10.6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624" y="4073863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b="1" dirty="0" smtClean="0">
                <a:solidFill>
                  <a:srgbClr val="002060"/>
                </a:solidFill>
                <a:latin typeface="+mj-ea"/>
                <a:ea typeface="+mj-ea"/>
              </a:rPr>
              <a:t>单位</a:t>
            </a: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:</a:t>
            </a:r>
            <a:r>
              <a:rPr lang="zh-CN" altLang="en-US" sz="1600" b="1" dirty="0" smtClean="0">
                <a:solidFill>
                  <a:srgbClr val="002060"/>
                </a:solidFill>
                <a:latin typeface="+mj-ea"/>
                <a:ea typeface="+mj-ea"/>
              </a:rPr>
              <a:t>亿台</a:t>
            </a:r>
            <a:endParaRPr lang="en-US" altLang="zh-CN" sz="16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0201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2012</a:t>
            </a:r>
          </a:p>
        </p:txBody>
      </p:sp>
      <p:sp>
        <p:nvSpPr>
          <p:cNvPr id="12" name="矩形 11"/>
          <p:cNvSpPr/>
          <p:nvPr/>
        </p:nvSpPr>
        <p:spPr>
          <a:xfrm>
            <a:off x="4048473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2013 </a:t>
            </a:r>
          </a:p>
        </p:txBody>
      </p:sp>
      <p:sp>
        <p:nvSpPr>
          <p:cNvPr id="13" name="矩形 12"/>
          <p:cNvSpPr/>
          <p:nvPr/>
        </p:nvSpPr>
        <p:spPr>
          <a:xfrm>
            <a:off x="6568752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2014</a:t>
            </a:r>
          </a:p>
        </p:txBody>
      </p:sp>
      <p:sp>
        <p:nvSpPr>
          <p:cNvPr id="16" name="矩形 15"/>
          <p:cNvSpPr/>
          <p:nvPr/>
        </p:nvSpPr>
        <p:spPr>
          <a:xfrm>
            <a:off x="3707905" y="4308105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242.9%</a:t>
            </a:r>
          </a:p>
        </p:txBody>
      </p:sp>
      <p:sp>
        <p:nvSpPr>
          <p:cNvPr id="17" name="矩形 16"/>
          <p:cNvSpPr/>
          <p:nvPr/>
        </p:nvSpPr>
        <p:spPr>
          <a:xfrm>
            <a:off x="6156176" y="3137760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231.7%</a:t>
            </a:r>
          </a:p>
        </p:txBody>
      </p:sp>
      <p:sp>
        <p:nvSpPr>
          <p:cNvPr id="18" name="上箭头 17"/>
          <p:cNvSpPr/>
          <p:nvPr/>
        </p:nvSpPr>
        <p:spPr>
          <a:xfrm>
            <a:off x="4572000" y="4092085"/>
            <a:ext cx="432048" cy="62985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020273" y="2939957"/>
            <a:ext cx="432048" cy="62985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5741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网民的年龄划分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>
                <a:latin typeface="+mj-ea"/>
                <a:ea typeface="+mj-ea"/>
              </a:rPr>
              <a:t>80</a:t>
            </a:r>
            <a:r>
              <a:rPr lang="zh-CN" altLang="en-US" dirty="0">
                <a:latin typeface="+mj-ea"/>
                <a:ea typeface="+mj-ea"/>
              </a:rPr>
              <a:t>后中青年用户是移动网民的主力军，而</a:t>
            </a:r>
            <a:r>
              <a:rPr lang="en-US" altLang="zh-CN" b="1" dirty="0">
                <a:latin typeface="+mj-ea"/>
                <a:ea typeface="+mj-ea"/>
              </a:rPr>
              <a:t>90</a:t>
            </a:r>
            <a:r>
              <a:rPr lang="zh-CN" altLang="en-US" dirty="0">
                <a:latin typeface="+mj-ea"/>
                <a:ea typeface="+mj-ea"/>
              </a:rPr>
              <a:t>后青少年已逐渐成为移动互联网的</a:t>
            </a:r>
            <a:r>
              <a:rPr lang="zh-CN" altLang="en-US" dirty="0" smtClean="0">
                <a:latin typeface="+mj-ea"/>
                <a:ea typeface="+mj-ea"/>
              </a:rPr>
              <a:t>新生力量。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87824" y="2967299"/>
            <a:ext cx="3672408" cy="4320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824" y="3615371"/>
            <a:ext cx="3960440" cy="360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7827" y="4241519"/>
            <a:ext cx="1368152" cy="38196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7824" y="4767499"/>
            <a:ext cx="936104" cy="4320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7827" y="5415571"/>
            <a:ext cx="360040" cy="360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71CB"/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60" y="2967299"/>
            <a:ext cx="3143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39" y="3543363"/>
            <a:ext cx="33337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2" y="4204383"/>
            <a:ext cx="3524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84" y="4780450"/>
            <a:ext cx="342900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5" y="5356511"/>
            <a:ext cx="3524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7172672" y="2895291"/>
            <a:ext cx="71169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90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88696" y="3539588"/>
            <a:ext cx="71169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60032" y="4187660"/>
            <a:ext cx="711696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9992" y="4763724"/>
            <a:ext cx="711696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3931" y="5339789"/>
            <a:ext cx="1291952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后以上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1682" y="2963525"/>
            <a:ext cx="151216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25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岁及以下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51723" y="3539588"/>
            <a:ext cx="136815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26-35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43338" y="4187660"/>
            <a:ext cx="137653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36-45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51720" y="4767500"/>
            <a:ext cx="122413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46-55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16091" y="5339789"/>
            <a:ext cx="121575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55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岁以上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72730" y="2057037"/>
            <a:ext cx="433151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移动智能终端用户年龄分布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381790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移动网民区域分布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1124748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移动网民在沿海</a:t>
            </a:r>
            <a:r>
              <a:rPr lang="zh-CN" altLang="en-US" dirty="0" smtClean="0">
                <a:latin typeface="+mj-ea"/>
                <a:ea typeface="+mj-ea"/>
              </a:rPr>
              <a:t>省份广州、深圳、上海分布</a:t>
            </a:r>
            <a:r>
              <a:rPr lang="zh-CN" altLang="en-US" dirty="0">
                <a:latin typeface="+mj-ea"/>
                <a:ea typeface="+mj-ea"/>
              </a:rPr>
              <a:t>最为</a:t>
            </a:r>
            <a:r>
              <a:rPr lang="zh-CN" altLang="en-US" dirty="0" smtClean="0">
                <a:latin typeface="+mj-ea"/>
                <a:ea typeface="+mj-ea"/>
              </a:rPr>
              <a:t>集中</a:t>
            </a:r>
            <a:r>
              <a:rPr lang="zh-CN" altLang="en-US" dirty="0">
                <a:latin typeface="+mj-ea"/>
                <a:ea typeface="+mj-ea"/>
              </a:rPr>
              <a:t>，而湖南、河南、四川等中部地区用户占比也</a:t>
            </a:r>
            <a:r>
              <a:rPr lang="zh-CN" altLang="en-US" dirty="0" smtClean="0">
                <a:latin typeface="+mj-ea"/>
                <a:ea typeface="+mj-ea"/>
              </a:rPr>
              <a:t>较高。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63" y="2490289"/>
            <a:ext cx="401416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353999" y="1912621"/>
            <a:ext cx="433151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移动智能终端用户区域分布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1" name="Picture 3" descr="C:\Users\Administrator\Desktop\QQ截图20150324213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72" y="2562499"/>
            <a:ext cx="2933320" cy="342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6574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移动应用发展现状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1124748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在移动应用使用率中，一线城市（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北上广深</a:t>
            </a:r>
            <a:r>
              <a:rPr lang="zh-CN" altLang="en-US" dirty="0" smtClean="0">
                <a:latin typeface="+mj-ea"/>
                <a:ea typeface="+mj-ea"/>
              </a:rPr>
              <a:t>）用户保持</a:t>
            </a:r>
            <a:r>
              <a:rPr lang="zh-CN" altLang="en-US" dirty="0">
                <a:latin typeface="+mj-ea"/>
                <a:ea typeface="+mj-ea"/>
              </a:rPr>
              <a:t>较</a:t>
            </a:r>
            <a:r>
              <a:rPr lang="zh-CN" altLang="en-US" dirty="0" smtClean="0">
                <a:latin typeface="+mj-ea"/>
                <a:ea typeface="+mj-ea"/>
              </a:rPr>
              <a:t>快的速度增长，随着应用的推广过程中，三线</a:t>
            </a:r>
            <a:r>
              <a:rPr lang="zh-CN" altLang="en-US" dirty="0">
                <a:latin typeface="+mj-ea"/>
                <a:ea typeface="+mj-ea"/>
              </a:rPr>
              <a:t>及以下城市的用户规模赶超二线</a:t>
            </a:r>
            <a:r>
              <a:rPr lang="zh-CN" altLang="en-US" dirty="0" smtClean="0">
                <a:latin typeface="+mj-ea"/>
                <a:ea typeface="+mj-ea"/>
              </a:rPr>
              <a:t>城市。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30" y="5295209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4791153"/>
            <a:ext cx="360040" cy="79208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5566" y="4863161"/>
            <a:ext cx="36004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563" y="5223201"/>
            <a:ext cx="360040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3608" y="4431113"/>
            <a:ext cx="396169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9772" y="4500644"/>
            <a:ext cx="360040" cy="108012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9735" y="5013176"/>
            <a:ext cx="360040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9773" y="3999065"/>
            <a:ext cx="360040" cy="158417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29819" y="3927055"/>
            <a:ext cx="418151" cy="1656184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88024" y="4716668"/>
            <a:ext cx="360040" cy="8640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8067" y="3780568"/>
            <a:ext cx="360040" cy="180020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32410" y="3356995"/>
            <a:ext cx="360040" cy="2232248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074" name="Picture 2" descr="C:\Users\Administrator\Desktop\QQ截图201503162248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17032"/>
            <a:ext cx="2664296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619675" y="2348881"/>
            <a:ext cx="5760641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Q1-Q4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一二三线城市移动智能终端用户规模及增速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544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2014Q1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07706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2014Q2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47866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2014Q3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04048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2014Q4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4558287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35"/>
          <p:cNvSpPr txBox="1">
            <a:spLocks noChangeArrowheads="1"/>
          </p:cNvSpPr>
          <p:nvPr/>
        </p:nvSpPr>
        <p:spPr bwMode="auto">
          <a:xfrm>
            <a:off x="1660525" y="722313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4194" y="1190535"/>
            <a:ext cx="8280920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全国平均每部移动设备上安装</a:t>
            </a:r>
            <a:r>
              <a:rPr lang="en-US" altLang="zh-CN" b="1" dirty="0">
                <a:latin typeface="+mj-ea"/>
                <a:ea typeface="+mj-ea"/>
              </a:rPr>
              <a:t>34</a:t>
            </a:r>
            <a:r>
              <a:rPr lang="zh-CN" altLang="en-US" dirty="0">
                <a:latin typeface="+mj-ea"/>
                <a:ea typeface="+mj-ea"/>
              </a:rPr>
              <a:t>款应用，设备平均每天打开应用</a:t>
            </a:r>
            <a:r>
              <a:rPr lang="en-US" altLang="zh-CN" b="1" dirty="0">
                <a:latin typeface="+mj-ea"/>
                <a:ea typeface="+mj-ea"/>
              </a:rPr>
              <a:t>20</a:t>
            </a:r>
            <a:r>
              <a:rPr lang="zh-CN" altLang="en-US" dirty="0" smtClean="0">
                <a:latin typeface="+mj-ea"/>
                <a:ea typeface="+mj-ea"/>
              </a:rPr>
              <a:t>款。</a:t>
            </a:r>
            <a:r>
              <a:rPr lang="en-US" altLang="zh-CN" b="1" dirty="0">
                <a:latin typeface="+mj-ea"/>
                <a:ea typeface="+mj-ea"/>
              </a:rPr>
              <a:t>i</a:t>
            </a:r>
            <a:r>
              <a:rPr lang="en-US" altLang="zh-CN" b="1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用户对操作系统的更新行为更加积极，使用</a:t>
            </a:r>
            <a:r>
              <a:rPr lang="en-US" altLang="zh-CN" b="1" dirty="0">
                <a:latin typeface="+mj-ea"/>
                <a:ea typeface="+mj-ea"/>
              </a:rPr>
              <a:t>iOS 8.0</a:t>
            </a:r>
            <a:r>
              <a:rPr lang="zh-CN" altLang="en-US" dirty="0">
                <a:latin typeface="+mj-ea"/>
                <a:ea typeface="+mj-ea"/>
              </a:rPr>
              <a:t>以上</a:t>
            </a:r>
            <a:r>
              <a:rPr lang="zh-CN" altLang="en-US" dirty="0" smtClean="0">
                <a:latin typeface="+mj-ea"/>
                <a:ea typeface="+mj-ea"/>
              </a:rPr>
              <a:t>版本的用户达</a:t>
            </a:r>
            <a:r>
              <a:rPr lang="zh-CN" altLang="zh-CN" dirty="0">
                <a:latin typeface="+mj-ea"/>
                <a:ea typeface="+mj-ea"/>
              </a:rPr>
              <a:t>8</a:t>
            </a:r>
            <a:r>
              <a:rPr lang="zh-CN" altLang="en-US" dirty="0" smtClean="0">
                <a:latin typeface="+mj-ea"/>
                <a:ea typeface="+mj-ea"/>
              </a:rPr>
              <a:t>成</a:t>
            </a:r>
            <a:r>
              <a:rPr lang="zh-CN" altLang="en-US" dirty="0">
                <a:latin typeface="+mj-ea"/>
                <a:ea typeface="+mj-ea"/>
              </a:rPr>
              <a:t>以上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59636" y="2996150"/>
            <a:ext cx="1893205" cy="1893600"/>
          </a:xfrm>
          <a:prstGeom prst="ellipse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971600" y="2755989"/>
            <a:ext cx="2434120" cy="2401200"/>
          </a:xfrm>
          <a:prstGeom prst="donut">
            <a:avLst>
              <a:gd name="adj" fmla="val 5434"/>
            </a:avLst>
          </a:prstGeom>
          <a:solidFill>
            <a:srgbClr val="6B9E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08104" y="3068960"/>
            <a:ext cx="1622747" cy="1627200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同心圆 8"/>
          <p:cNvSpPr/>
          <p:nvPr/>
        </p:nvSpPr>
        <p:spPr>
          <a:xfrm>
            <a:off x="5292080" y="2852936"/>
            <a:ext cx="2088000" cy="2088000"/>
          </a:xfrm>
          <a:prstGeom prst="donut">
            <a:avLst>
              <a:gd name="adj" fmla="val 5434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5656" y="3428997"/>
            <a:ext cx="1355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34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款</a:t>
            </a:r>
            <a:endParaRPr lang="zh-CN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5965" y="3501005"/>
            <a:ext cx="1355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20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款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555" y="5693186"/>
            <a:ext cx="345638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平均每部设备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安装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应用款数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76058" y="5661245"/>
            <a:ext cx="2952328" cy="40011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设备平均每天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打开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j-ea"/>
              <a:ea typeface="+mj-ea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移动应用发展现状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15532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移动网民需求更加多元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移动互联网进入高速发展期，用户需求多元化释放，行业更加趋于细分</a:t>
            </a:r>
            <a:r>
              <a:rPr lang="zh-CN" altLang="en-US" dirty="0" smtClean="0">
                <a:latin typeface="+mj-ea"/>
                <a:ea typeface="+mj-ea"/>
              </a:rPr>
              <a:t>化。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58370" name="Picture 2" descr="C:\Users\Administrator\Desktop\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9288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505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移动互联网行业细分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>
                <a:latin typeface="+mj-ea"/>
                <a:ea typeface="+mj-ea"/>
              </a:rPr>
              <a:t>O2O</a:t>
            </a:r>
            <a:r>
              <a:rPr lang="zh-CN" altLang="en-US" dirty="0">
                <a:latin typeface="+mj-ea"/>
                <a:ea typeface="+mj-ea"/>
              </a:rPr>
              <a:t>行业应用数量快速增加，覆盖更多生活相关</a:t>
            </a:r>
            <a:r>
              <a:rPr lang="zh-CN" altLang="en-US" dirty="0" smtClean="0">
                <a:latin typeface="+mj-ea"/>
                <a:ea typeface="+mj-ea"/>
              </a:rPr>
              <a:t>领域。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3933056"/>
            <a:ext cx="792088" cy="864096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27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9792" y="3429003"/>
            <a:ext cx="792088" cy="1368152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44</a:t>
            </a:r>
            <a:endParaRPr lang="zh-CN" altLang="en-US" sz="1400" dirty="0"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71600" y="4797152"/>
            <a:ext cx="2952328" cy="0"/>
          </a:xfrm>
          <a:prstGeom prst="line">
            <a:avLst/>
          </a:prstGeom>
          <a:ln>
            <a:solidFill>
              <a:srgbClr val="597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联系 7"/>
          <p:cNvSpPr/>
          <p:nvPr/>
        </p:nvSpPr>
        <p:spPr>
          <a:xfrm>
            <a:off x="5004048" y="3105056"/>
            <a:ext cx="828000" cy="8280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社区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5683284" y="2564992"/>
            <a:ext cx="1008000" cy="10080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餐饮</a:t>
            </a:r>
          </a:p>
        </p:txBody>
      </p:sp>
      <p:sp>
        <p:nvSpPr>
          <p:cNvPr id="10" name="流程图: 联系 9"/>
          <p:cNvSpPr/>
          <p:nvPr/>
        </p:nvSpPr>
        <p:spPr>
          <a:xfrm>
            <a:off x="6475372" y="3141056"/>
            <a:ext cx="900000" cy="900000"/>
          </a:xfrm>
          <a:prstGeom prst="flowChartConnector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票务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7051436" y="2636912"/>
            <a:ext cx="720000" cy="7200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医疗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7578165" y="3067444"/>
            <a:ext cx="792000" cy="792000"/>
          </a:xfrm>
          <a:prstGeom prst="flowChartConnector">
            <a:avLst/>
          </a:prstGeom>
          <a:solidFill>
            <a:srgbClr val="FF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母婴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7740456" y="4078365"/>
            <a:ext cx="936000" cy="936000"/>
          </a:xfrm>
          <a:prstGeom prst="flowChartConnector">
            <a:avLst/>
          </a:prstGeom>
          <a:solidFill>
            <a:srgbClr val="4597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教育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7123444" y="3645112"/>
            <a:ext cx="864000" cy="864000"/>
          </a:xfrm>
          <a:prstGeom prst="flowChartConnector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房产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5899311" y="3817277"/>
            <a:ext cx="1079127" cy="1080000"/>
          </a:xfrm>
          <a:prstGeom prst="flowChartConnector">
            <a:avLst/>
          </a:prstGeom>
          <a:solidFill>
            <a:srgbClr val="FF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旅游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6835412" y="4365192"/>
            <a:ext cx="792000" cy="792000"/>
          </a:xfrm>
          <a:prstGeom prst="flowChartConnector">
            <a:avLst/>
          </a:prstGeom>
          <a:solidFill>
            <a:srgbClr val="6600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家政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4891198" y="3889281"/>
            <a:ext cx="1188000" cy="11880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汽车服务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556" y="2276875"/>
            <a:ext cx="338437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1-12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Top1000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应用中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O2O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应用款数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9632" y="3429555"/>
            <a:ext cx="936104" cy="3975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单位：款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4750031"/>
            <a:ext cx="1152128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11760" y="4787863"/>
            <a:ext cx="1296149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501567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dministrator\Desktop\12558061_9948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5" y="4078878"/>
            <a:ext cx="3169320" cy="236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\Desktop\2-1310261059122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3" y="2416676"/>
            <a:ext cx="4868781" cy="36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dministrator\Desktop\10578304_6896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1" y="1118327"/>
            <a:ext cx="3570439" cy="28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black">
          <a:xfrm rot="511862">
            <a:off x="3648895" y="1383431"/>
            <a:ext cx="5477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人山人海</a:t>
            </a:r>
            <a:r>
              <a:rPr lang="en-US" altLang="zh-CN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!  </a:t>
            </a: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“鸭梨”山大</a:t>
            </a:r>
            <a:r>
              <a:rPr lang="en-US" altLang="zh-CN" sz="3600" b="1" dirty="0" smtClean="0">
                <a:solidFill>
                  <a:srgbClr val="FF0000"/>
                </a:solidFill>
                <a:latin typeface="+mj-ea"/>
                <a:ea typeface="+mj-ea"/>
              </a:rPr>
              <a:t>!!</a:t>
            </a:r>
            <a:endParaRPr lang="en-US" altLang="zh-CN" sz="3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14962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移动电商</a:t>
            </a: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</a:t>
            </a:r>
            <a:r>
              <a:rPr lang="en-US" altLang="zh-CN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O2O</a:t>
            </a: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的崛起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电商移动端交易占比提升，社交电商逐渐兴起，</a:t>
            </a:r>
            <a:r>
              <a:rPr lang="en-US" altLang="zh-CN" b="1" dirty="0">
                <a:latin typeface="+mj-ea"/>
                <a:ea typeface="+mj-ea"/>
              </a:rPr>
              <a:t>O2O</a:t>
            </a:r>
            <a:r>
              <a:rPr lang="zh-CN" altLang="en-US" dirty="0">
                <a:latin typeface="+mj-ea"/>
                <a:ea typeface="+mj-ea"/>
              </a:rPr>
              <a:t>与移动电商协同构建移动消费</a:t>
            </a:r>
            <a:r>
              <a:rPr lang="zh-CN" altLang="en-US" dirty="0" smtClean="0">
                <a:latin typeface="+mj-ea"/>
                <a:ea typeface="+mj-ea"/>
              </a:rPr>
              <a:t>闭环。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1442" name="Picture 2" descr="C:\Users\Administrator\Desktop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348880"/>
            <a:ext cx="808484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799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移动广告的投放趋势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移动广告行业对广告效果和用户生命周期的关注度快速提升，广告投放由粗放式向精准营销</a:t>
            </a:r>
            <a:r>
              <a:rPr lang="zh-CN" altLang="en-US" dirty="0" smtClean="0">
                <a:latin typeface="+mj-ea"/>
                <a:ea typeface="+mj-ea"/>
              </a:rPr>
              <a:t>迈进。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2466" name="Picture 2" descr="C:\Users\Administrator\Desktop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8623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8624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互联网金融类的发展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互联网金融增势趋于理性，传统金融企业迎来移动端发展</a:t>
            </a:r>
            <a:r>
              <a:rPr lang="zh-CN" altLang="en-US" dirty="0" smtClean="0">
                <a:latin typeface="+mj-ea"/>
                <a:ea typeface="+mj-ea"/>
              </a:rPr>
              <a:t>机遇。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3490" name="Picture 2" descr="C:\Users\Administrator\Desktop\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25993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5487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TextBox 15"/>
          <p:cNvSpPr>
            <a:spLocks noChangeArrowheads="1"/>
          </p:cNvSpPr>
          <p:nvPr/>
        </p:nvSpPr>
        <p:spPr bwMode="auto">
          <a:xfrm>
            <a:off x="8335966" y="250827"/>
            <a:ext cx="33813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*</a:t>
            </a:r>
            <a:r>
              <a:rPr lang="en-US" altLang="zh-CN" sz="120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 </a:t>
            </a:r>
          </a:p>
        </p:txBody>
      </p:sp>
      <p:sp>
        <p:nvSpPr>
          <p:cNvPr id="4112" name="矩形 1"/>
          <p:cNvSpPr>
            <a:spLocks noChangeArrowheads="1"/>
          </p:cNvSpPr>
          <p:nvPr/>
        </p:nvSpPr>
        <p:spPr bwMode="auto">
          <a:xfrm>
            <a:off x="1960563" y="25241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鹏途简</a:t>
            </a:r>
            <a:endParaRPr lang="zh-CN" altLang="en-US" dirty="0"/>
          </a:p>
        </p:txBody>
      </p:sp>
      <p:sp>
        <p:nvSpPr>
          <p:cNvPr id="4113" name="Text Box 6"/>
          <p:cNvSpPr>
            <a:spLocks noChangeArrowheads="1"/>
          </p:cNvSpPr>
          <p:nvPr/>
        </p:nvSpPr>
        <p:spPr bwMode="auto">
          <a:xfrm>
            <a:off x="758828" y="1052736"/>
            <a:ext cx="7737475" cy="514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      鹏途集团作为华南地区最大的信息化应用人才储备中心，开创中国信息化人才实战培训新模式，面向企业、院校、软件厂商、社会培训机构以及个人提供管理与信息化人才培训与服务。鹏途集团与SAP、Oracle、用友、金蝶等国内 外知名软件厂商建立战略合作，搭建专业管理软件应用工程师定向培养，采用先进的教学平台，专业的讲师培训，为用友、SAP、金蝶、富士通、中国电信、中国银行等国内外知名企业输送信息化人才。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      鹏途双赢融合模式、实践育人理念、开放教学平台、专业教育体系，被誉为中国实战信息化人应用才培训第一品牌，就业率稳居行业第一。 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鹏途集团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0105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成品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分钟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.mp4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鹏途简介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71414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文本框 98"/>
          <p:cNvSpPr>
            <a:spLocks noChangeArrowheads="1"/>
          </p:cNvSpPr>
          <p:nvPr/>
        </p:nvSpPr>
        <p:spPr bwMode="auto">
          <a:xfrm>
            <a:off x="1957391" y="211138"/>
            <a:ext cx="4986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鹏途简介</a:t>
            </a:r>
          </a:p>
        </p:txBody>
      </p:sp>
      <p:grpSp>
        <p:nvGrpSpPr>
          <p:cNvPr id="5137" name="Group 17"/>
          <p:cNvGrpSpPr>
            <a:grpSpLocks/>
          </p:cNvGrpSpPr>
          <p:nvPr/>
        </p:nvGrpSpPr>
        <p:grpSpPr bwMode="auto">
          <a:xfrm>
            <a:off x="1031876" y="977902"/>
            <a:ext cx="7221538" cy="5219700"/>
            <a:chOff x="0" y="0"/>
            <a:chExt cx="7823200" cy="5219700"/>
          </a:xfrm>
        </p:grpSpPr>
        <p:sp>
          <p:nvSpPr>
            <p:cNvPr id="5138" name="Rectangle 18"/>
            <p:cNvSpPr>
              <a:spLocks noChangeArrowheads="1"/>
            </p:cNvSpPr>
            <p:nvPr/>
          </p:nvSpPr>
          <p:spPr bwMode="auto">
            <a:xfrm>
              <a:off x="0" y="11446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39" name="AutoShape 19"/>
            <p:cNvSpPr>
              <a:spLocks noChangeArrowheads="1"/>
            </p:cNvSpPr>
            <p:nvPr/>
          </p:nvSpPr>
          <p:spPr bwMode="auto">
            <a:xfrm>
              <a:off x="391160" y="8494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391160" y="8494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信息化人才供应链服务商</a:t>
              </a:r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0" y="20518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AutoShape 22"/>
            <p:cNvSpPr>
              <a:spLocks noChangeArrowheads="1"/>
            </p:cNvSpPr>
            <p:nvPr/>
          </p:nvSpPr>
          <p:spPr bwMode="auto">
            <a:xfrm>
              <a:off x="391160" y="17566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Rectangle 23"/>
            <p:cNvSpPr>
              <a:spLocks noChangeArrowheads="1"/>
            </p:cNvSpPr>
            <p:nvPr/>
          </p:nvSpPr>
          <p:spPr bwMode="auto">
            <a:xfrm>
              <a:off x="391160" y="17566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dirty="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鹏途教育：信息化应用人才、开发人才培训</a:t>
              </a:r>
            </a:p>
          </p:txBody>
        </p:sp>
        <p:sp>
          <p:nvSpPr>
            <p:cNvPr id="5144" name="Rectangle 24"/>
            <p:cNvSpPr>
              <a:spLocks noChangeArrowheads="1"/>
            </p:cNvSpPr>
            <p:nvPr/>
          </p:nvSpPr>
          <p:spPr bwMode="auto">
            <a:xfrm>
              <a:off x="0" y="29590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AutoShape 25"/>
            <p:cNvSpPr>
              <a:spLocks noChangeArrowheads="1"/>
            </p:cNvSpPr>
            <p:nvPr/>
          </p:nvSpPr>
          <p:spPr bwMode="auto">
            <a:xfrm>
              <a:off x="391160" y="26638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Rectangle 26"/>
            <p:cNvSpPr>
              <a:spLocks noChangeArrowheads="1"/>
            </p:cNvSpPr>
            <p:nvPr/>
          </p:nvSpPr>
          <p:spPr bwMode="auto">
            <a:xfrm>
              <a:off x="391160" y="26638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鹏途信息化人才服务：就业、猎头</a:t>
              </a:r>
            </a:p>
          </p:txBody>
        </p:sp>
        <p:sp>
          <p:nvSpPr>
            <p:cNvPr id="5147" name="Rectangle 27"/>
            <p:cNvSpPr>
              <a:spLocks noChangeArrowheads="1"/>
            </p:cNvSpPr>
            <p:nvPr/>
          </p:nvSpPr>
          <p:spPr bwMode="auto">
            <a:xfrm>
              <a:off x="0" y="38662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8" name="AutoShape 28"/>
            <p:cNvSpPr>
              <a:spLocks noChangeArrowheads="1"/>
            </p:cNvSpPr>
            <p:nvPr/>
          </p:nvSpPr>
          <p:spPr bwMode="auto">
            <a:xfrm>
              <a:off x="391160" y="35710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9" name="Rectangle 29"/>
            <p:cNvSpPr>
              <a:spLocks noChangeArrowheads="1"/>
            </p:cNvSpPr>
            <p:nvPr/>
          </p:nvSpPr>
          <p:spPr bwMode="auto">
            <a:xfrm>
              <a:off x="391160" y="35710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鹏途信息化交流平台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鹏途简介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7037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鹏途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en-US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课程优势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88" y="1046120"/>
            <a:ext cx="8280674" cy="1371960"/>
          </a:xfrm>
        </p:spPr>
        <p:txBody>
          <a:bodyPr/>
          <a:lstStyle/>
          <a:p>
            <a:r>
              <a:rPr lang="zh-CN" altLang="en-US" sz="2000" dirty="0"/>
              <a:t>我们教会你的不仅仅是</a:t>
            </a:r>
            <a:r>
              <a:rPr lang="zh-CN" altLang="en-US" sz="2000" dirty="0" smtClean="0"/>
              <a:t>如何去开发，更有掌握开发外的</a:t>
            </a:r>
            <a:r>
              <a:rPr lang="zh-CN" altLang="en-US" sz="2000" dirty="0" smtClean="0">
                <a:solidFill>
                  <a:srgbClr val="FF0000"/>
                </a:solidFill>
              </a:rPr>
              <a:t>移动项目</a:t>
            </a:r>
            <a:r>
              <a:rPr lang="zh-CN" altLang="en-US" sz="2000" dirty="0">
                <a:solidFill>
                  <a:srgbClr val="FF0000"/>
                </a:solidFill>
              </a:rPr>
              <a:t>管理</a:t>
            </a:r>
            <a:r>
              <a:rPr lang="zh-CN" altLang="en-US" sz="2000" dirty="0" smtClean="0">
                <a:solidFill>
                  <a:srgbClr val="FF0000"/>
                </a:solidFill>
              </a:rPr>
              <a:t>、职业素养、业务知识</a:t>
            </a:r>
            <a:r>
              <a:rPr lang="zh-CN" altLang="en-US" sz="2000" dirty="0" smtClean="0"/>
              <a:t>等等</a:t>
            </a: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1055659" y="2995909"/>
            <a:ext cx="1440000" cy="1440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zh-CN" altLang="en-US" dirty="0">
                <a:latin typeface="+mj-ea"/>
                <a:ea typeface="+mj-ea"/>
              </a:rPr>
              <a:t>开发知识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1600" y="4873173"/>
            <a:ext cx="159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其他培训机构</a:t>
            </a:r>
            <a:endParaRPr kumimoji="1"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032635" y="2923541"/>
            <a:ext cx="1440000" cy="144000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宋体" charset="0"/>
              </a:rPr>
              <a:t>开发知识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03123" y="5595257"/>
            <a:ext cx="11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鹏途</a:t>
            </a:r>
            <a:endParaRPr kumimoji="1"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同心圆 9"/>
          <p:cNvSpPr/>
          <p:nvPr/>
        </p:nvSpPr>
        <p:spPr bwMode="auto">
          <a:xfrm rot="20709433">
            <a:off x="4962202" y="2465535"/>
            <a:ext cx="3410521" cy="2366311"/>
          </a:xfrm>
          <a:prstGeom prst="donut">
            <a:avLst>
              <a:gd name="adj" fmla="val 3442"/>
            </a:avLst>
          </a:prstGeom>
          <a:solidFill>
            <a:srgbClr val="204A82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437561" y="1988840"/>
            <a:ext cx="1080000" cy="1080000"/>
          </a:xfrm>
          <a:prstGeom prst="ellipse">
            <a:avLst/>
          </a:prstGeom>
          <a:solidFill>
            <a:srgbClr val="FF66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宋体" charset="0"/>
              </a:rPr>
              <a:t>项目管理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5708048" y="4367713"/>
            <a:ext cx="1080000" cy="1080000"/>
          </a:xfrm>
          <a:prstGeom prst="ellipse">
            <a:avLst/>
          </a:prstGeom>
          <a:solidFill>
            <a:srgbClr val="0080FF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  <a:cs typeface="宋体" charset="0"/>
              </a:rPr>
              <a:t>职业素养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7596336" y="2634706"/>
            <a:ext cx="1080000" cy="1080000"/>
          </a:xfrm>
          <a:prstGeom prst="ellipse">
            <a:avLst/>
          </a:prstGeom>
          <a:solidFill>
            <a:srgbClr val="5971CB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  <a:cs typeface="宋体" charset="0"/>
              </a:rPr>
              <a:t>业务知识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332314" y="3391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4527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课程优势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2169264" y="1118327"/>
            <a:ext cx="4851008" cy="989013"/>
          </a:xfrm>
          <a:prstGeom prst="roundRect">
            <a:avLst>
              <a:gd name="adj" fmla="val 12727"/>
            </a:avLst>
          </a:prstGeom>
          <a:solidFill>
            <a:srgbClr val="3366F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white">
          <a:xfrm>
            <a:off x="2785913" y="1423196"/>
            <a:ext cx="4090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企业实体项目</a:t>
            </a:r>
            <a:r>
              <a:rPr lang="zh-CN" altLang="en-US" b="1" dirty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教学</a:t>
            </a:r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，直接与企业接轨</a:t>
            </a:r>
            <a:endParaRPr lang="en-US" altLang="zh-CN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1478482" y="973910"/>
            <a:ext cx="1224000" cy="1224000"/>
            <a:chOff x="802" y="845"/>
            <a:chExt cx="827" cy="826"/>
          </a:xfrm>
          <a:solidFill>
            <a:srgbClr val="3366FF"/>
          </a:solidFill>
        </p:grpSpPr>
        <p:sp>
          <p:nvSpPr>
            <p:cNvPr id="32" name="Oval 6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  <a:cs typeface="Arial" charset="0"/>
                </a:rPr>
                <a:t>优势一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grp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34" name="Oval 8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rgbClr val="FF8000"/>
                  </a:solidFill>
                  <a:latin typeface="+mj-ea"/>
                  <a:ea typeface="+mj-ea"/>
                  <a:cs typeface="Arial" charset="0"/>
                </a:rPr>
                <a:t>优势一</a:t>
              </a:r>
              <a:endParaRPr lang="zh-CN" altLang="en-US" dirty="0">
                <a:solidFill>
                  <a:srgbClr val="FF8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36" name="AutoShape 10"/>
          <p:cNvSpPr>
            <a:spLocks noChangeArrowheads="1"/>
          </p:cNvSpPr>
          <p:nvPr/>
        </p:nvSpPr>
        <p:spPr bwMode="gray">
          <a:xfrm>
            <a:off x="2169264" y="2418080"/>
            <a:ext cx="4851008" cy="989013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white">
          <a:xfrm>
            <a:off x="2790942" y="2779125"/>
            <a:ext cx="3797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零基础入门教学，无需担忧基础差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3" name="AutoShape 17"/>
          <p:cNvSpPr>
            <a:spLocks noChangeArrowheads="1"/>
          </p:cNvSpPr>
          <p:nvPr/>
        </p:nvSpPr>
        <p:spPr bwMode="gray">
          <a:xfrm>
            <a:off x="2169264" y="3717835"/>
            <a:ext cx="4851008" cy="989012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white">
          <a:xfrm>
            <a:off x="2785913" y="4015412"/>
            <a:ext cx="3250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全天授课，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最专业的教学方式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5" name="Group 19"/>
          <p:cNvGrpSpPr>
            <a:grpSpLocks/>
          </p:cNvGrpSpPr>
          <p:nvPr/>
        </p:nvGrpSpPr>
        <p:grpSpPr bwMode="auto">
          <a:xfrm>
            <a:off x="1478482" y="3603183"/>
            <a:ext cx="1224000" cy="1224000"/>
            <a:chOff x="802" y="845"/>
            <a:chExt cx="827" cy="826"/>
          </a:xfrm>
        </p:grpSpPr>
        <p:sp>
          <p:nvSpPr>
            <p:cNvPr id="46" name="Oval 20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cs typeface="Arial" charset="0"/>
                </a:rPr>
                <a:t>优势三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50" name="AutoShape 24"/>
          <p:cNvSpPr>
            <a:spLocks noChangeArrowheads="1"/>
          </p:cNvSpPr>
          <p:nvPr/>
        </p:nvSpPr>
        <p:spPr bwMode="gray">
          <a:xfrm>
            <a:off x="2169264" y="5089798"/>
            <a:ext cx="4851008" cy="987425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51" name="Text Box 25"/>
          <p:cNvSpPr txBox="1">
            <a:spLocks noChangeArrowheads="1"/>
          </p:cNvSpPr>
          <p:nvPr/>
        </p:nvSpPr>
        <p:spPr bwMode="white">
          <a:xfrm>
            <a:off x="2790940" y="5378634"/>
            <a:ext cx="3581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最强就业体系，终极就业保障</a:t>
            </a:r>
            <a:endParaRPr lang="en-US" altLang="zh-CN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52" name="Group 26"/>
          <p:cNvGrpSpPr>
            <a:grpSpLocks/>
          </p:cNvGrpSpPr>
          <p:nvPr/>
        </p:nvGrpSpPr>
        <p:grpSpPr bwMode="auto">
          <a:xfrm>
            <a:off x="1475656" y="4958810"/>
            <a:ext cx="1224000" cy="1224000"/>
            <a:chOff x="802" y="845"/>
            <a:chExt cx="827" cy="826"/>
          </a:xfrm>
        </p:grpSpPr>
        <p:sp>
          <p:nvSpPr>
            <p:cNvPr id="53" name="Oval 27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rgbClr val="7030A0"/>
                  </a:solidFill>
                  <a:latin typeface="+mj-ea"/>
                  <a:ea typeface="+mj-ea"/>
                  <a:cs typeface="Arial" charset="0"/>
                </a:rPr>
                <a:t>优势四</a:t>
              </a:r>
              <a:endParaRPr lang="zh-CN" altLang="en-US" b="1" dirty="0">
                <a:solidFill>
                  <a:srgbClr val="7030A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5" name="Oval 29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grpSp>
        <p:nvGrpSpPr>
          <p:cNvPr id="57" name="Group 12"/>
          <p:cNvGrpSpPr>
            <a:grpSpLocks/>
          </p:cNvGrpSpPr>
          <p:nvPr/>
        </p:nvGrpSpPr>
        <p:grpSpPr bwMode="auto">
          <a:xfrm>
            <a:off x="1475656" y="2294510"/>
            <a:ext cx="1224000" cy="1224000"/>
            <a:chOff x="802" y="845"/>
            <a:chExt cx="827" cy="826"/>
          </a:xfrm>
        </p:grpSpPr>
        <p:sp>
          <p:nvSpPr>
            <p:cNvPr id="58" name="Oval 13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Arial" charset="0"/>
                </a:rPr>
                <a:t>优势</a:t>
              </a:r>
              <a:r>
                <a:rPr lang="zh-CN" altLang="en-US" dirty="0" smtClean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Arial" charset="0"/>
                </a:rPr>
                <a:t>二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13562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67544" y="2349502"/>
            <a:ext cx="1188000" cy="1188000"/>
          </a:xfrm>
          <a:prstGeom prst="ellipse">
            <a:avLst/>
          </a:prstGeom>
          <a:solidFill>
            <a:srgbClr val="3366FF"/>
          </a:solidFill>
          <a:ln w="952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第一阶段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323244" y="2349502"/>
            <a:ext cx="1188000" cy="1188000"/>
          </a:xfrm>
          <a:prstGeom prst="ellipse">
            <a:avLst/>
          </a:prstGeom>
          <a:solidFill>
            <a:srgbClr val="FFFF00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第二阶段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4031023" y="2349502"/>
            <a:ext cx="1188000" cy="1188000"/>
          </a:xfrm>
          <a:prstGeom prst="ellipse">
            <a:avLst/>
          </a:prstGeom>
          <a:solidFill>
            <a:srgbClr val="FF8000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第三阶段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251520" y="3707740"/>
            <a:ext cx="1699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OC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语言知识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2123728" y="3717232"/>
            <a:ext cx="1606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应用开发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3851920" y="3717232"/>
            <a:ext cx="1513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项目实战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7488456" y="2349502"/>
            <a:ext cx="1188000" cy="1188000"/>
          </a:xfrm>
          <a:prstGeom prst="ellipse">
            <a:avLst/>
          </a:prstGeom>
          <a:solidFill>
            <a:srgbClr val="5DE785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第五阶段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7330976" y="3717232"/>
            <a:ext cx="1489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项目答辩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6" name="AutoShape 14"/>
          <p:cNvSpPr>
            <a:spLocks noChangeArrowheads="1"/>
          </p:cNvSpPr>
          <p:nvPr/>
        </p:nvSpPr>
        <p:spPr bwMode="auto">
          <a:xfrm>
            <a:off x="1752607" y="2709121"/>
            <a:ext cx="468000" cy="485775"/>
          </a:xfrm>
          <a:prstGeom prst="rightArrow">
            <a:avLst>
              <a:gd name="adj1" fmla="val 50000"/>
              <a:gd name="adj2" fmla="val 29575"/>
            </a:avLst>
          </a:prstGeom>
          <a:solidFill>
            <a:srgbClr val="00FF00"/>
          </a:solidFill>
          <a:ln w="9525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7" name="AutoShape 15"/>
          <p:cNvSpPr>
            <a:spLocks noChangeArrowheads="1"/>
          </p:cNvSpPr>
          <p:nvPr/>
        </p:nvSpPr>
        <p:spPr bwMode="auto">
          <a:xfrm>
            <a:off x="3527936" y="2727201"/>
            <a:ext cx="468000" cy="485775"/>
          </a:xfrm>
          <a:prstGeom prst="rightArrow">
            <a:avLst>
              <a:gd name="adj1" fmla="val 50000"/>
              <a:gd name="adj2" fmla="val 34967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8" name="AutoShape 16"/>
          <p:cNvSpPr>
            <a:spLocks noChangeArrowheads="1"/>
          </p:cNvSpPr>
          <p:nvPr/>
        </p:nvSpPr>
        <p:spPr bwMode="auto">
          <a:xfrm>
            <a:off x="6984320" y="2727201"/>
            <a:ext cx="468000" cy="485775"/>
          </a:xfrm>
          <a:prstGeom prst="rightArrow">
            <a:avLst>
              <a:gd name="adj1" fmla="val 50000"/>
              <a:gd name="adj2" fmla="val 41585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课程路线</a:t>
            </a:r>
            <a:endParaRPr kumimoji="1" lang="zh-CN" altLang="en-US" dirty="0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5762146" y="2348880"/>
            <a:ext cx="1188000" cy="11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第四阶段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599488" y="3718773"/>
            <a:ext cx="16368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项目管理、职业素养、业务知识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248435" y="2705489"/>
            <a:ext cx="468000" cy="485775"/>
          </a:xfrm>
          <a:prstGeom prst="rightArrow">
            <a:avLst>
              <a:gd name="adj1" fmla="val 50000"/>
              <a:gd name="adj2" fmla="val 34967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543120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 autoUpdateAnimBg="0"/>
      <p:bldP spid="33799" grpId="0" bldLvl="0" animBg="1" autoUpdateAnimBg="0"/>
      <p:bldP spid="33800" grpId="0" bldLvl="0" animBg="1" autoUpdateAnimBg="0"/>
      <p:bldP spid="33801" grpId="0"/>
      <p:bldP spid="33802" grpId="0"/>
      <p:bldP spid="33803" grpId="0"/>
      <p:bldP spid="33804" grpId="1" animBg="1"/>
      <p:bldP spid="33805" grpId="0"/>
      <p:bldP spid="33806" grpId="0" animBg="1"/>
      <p:bldP spid="33807" grpId="0" animBg="1"/>
      <p:bldP spid="33808" grpId="0" bldLvl="0" animBg="1" autoUpdateAnimBg="0"/>
      <p:bldP spid="14" grpId="0" bldLvl="0" animBg="1" autoUpdateAnimBg="0"/>
      <p:bldP spid="15" grpId="0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开发核心知识</a:t>
            </a:r>
            <a:endParaRPr kumimoji="1" lang="zh-CN" altLang="en-US" dirty="0"/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1199097" y="2133104"/>
            <a:ext cx="320675" cy="431800"/>
          </a:xfrm>
          <a:prstGeom prst="downArrow">
            <a:avLst>
              <a:gd name="adj1" fmla="val 50000"/>
              <a:gd name="adj2" fmla="val 3366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5" name="AutoShape 9"/>
          <p:cNvSpPr>
            <a:spLocks noChangeArrowheads="1"/>
          </p:cNvSpPr>
          <p:nvPr/>
        </p:nvSpPr>
        <p:spPr bwMode="auto">
          <a:xfrm>
            <a:off x="1190457" y="3217983"/>
            <a:ext cx="320675" cy="436563"/>
          </a:xfrm>
          <a:prstGeom prst="downArrow">
            <a:avLst>
              <a:gd name="adj1" fmla="val 50000"/>
              <a:gd name="adj2" fmla="val 34035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7" name="AutoShape 11"/>
          <p:cNvSpPr>
            <a:spLocks noChangeArrowheads="1"/>
          </p:cNvSpPr>
          <p:nvPr/>
        </p:nvSpPr>
        <p:spPr bwMode="auto">
          <a:xfrm>
            <a:off x="1190457" y="4165720"/>
            <a:ext cx="320675" cy="481013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2519376" y="4800965"/>
            <a:ext cx="574675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1" name="AutoShape 15"/>
          <p:cNvSpPr>
            <a:spLocks noChangeArrowheads="1"/>
          </p:cNvSpPr>
          <p:nvPr/>
        </p:nvSpPr>
        <p:spPr bwMode="auto">
          <a:xfrm>
            <a:off x="3589150" y="4213978"/>
            <a:ext cx="487363" cy="407988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3" name="AutoShape 17"/>
          <p:cNvSpPr>
            <a:spLocks noChangeArrowheads="1"/>
          </p:cNvSpPr>
          <p:nvPr/>
        </p:nvSpPr>
        <p:spPr bwMode="auto">
          <a:xfrm>
            <a:off x="3590735" y="3228081"/>
            <a:ext cx="485775" cy="488951"/>
          </a:xfrm>
          <a:prstGeom prst="upArrow">
            <a:avLst>
              <a:gd name="adj1" fmla="val 50000"/>
              <a:gd name="adj2" fmla="val 25163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5" name="AutoShape 19"/>
          <p:cNvSpPr>
            <a:spLocks noChangeArrowheads="1"/>
          </p:cNvSpPr>
          <p:nvPr/>
        </p:nvSpPr>
        <p:spPr bwMode="auto">
          <a:xfrm>
            <a:off x="3574976" y="2047721"/>
            <a:ext cx="485775" cy="541337"/>
          </a:xfrm>
          <a:prstGeom prst="upArrow">
            <a:avLst>
              <a:gd name="adj1" fmla="val 50000"/>
              <a:gd name="adj2" fmla="val 27859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16288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j-ea"/>
                <a:ea typeface="+mj-ea"/>
              </a:rPr>
              <a:t>C</a:t>
            </a:r>
            <a:r>
              <a:rPr kumimoji="1" lang="zh-CN" altLang="en-US" dirty="0" smtClean="0">
                <a:latin typeface="+mj-ea"/>
                <a:ea typeface="+mj-ea"/>
              </a:rPr>
              <a:t>语言程序设计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964" y="2627620"/>
            <a:ext cx="2404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Objective-C</a:t>
            </a:r>
            <a:r>
              <a:rPr lang="zh-CN" altLang="en-US" dirty="0" smtClean="0">
                <a:latin typeface="+mj-ea"/>
                <a:ea typeface="+mj-ea"/>
              </a:rPr>
              <a:t>基础知识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996" y="3708516"/>
            <a:ext cx="168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之基本语法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9136" y="4791645"/>
            <a:ext cx="214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之面向对象编程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42195" y="4791645"/>
            <a:ext cx="168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>
                <a:latin typeface="+mj-ea"/>
                <a:ea typeface="+mj-ea"/>
              </a:rPr>
              <a:t>之特有语法</a:t>
            </a:r>
          </a:p>
        </p:txBody>
      </p:sp>
      <p:sp>
        <p:nvSpPr>
          <p:cNvPr id="7" name="矩形 6"/>
          <p:cNvSpPr/>
          <p:nvPr/>
        </p:nvSpPr>
        <p:spPr>
          <a:xfrm>
            <a:off x="2431212" y="3779748"/>
            <a:ext cx="2835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</a:t>
            </a:r>
            <a:r>
              <a:rPr lang="zh-CN" altLang="en-US" dirty="0" smtClean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内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存管理与异常控制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99792" y="2564904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Foundation</a:t>
            </a:r>
            <a:r>
              <a:rPr lang="zh-CN" altLang="en-US" dirty="0" smtClean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框架、数据结构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817" y="1614468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之设计模式和文件操作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5035611" y="1614469"/>
            <a:ext cx="472494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8104" y="161446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+mj-ea"/>
                <a:ea typeface="+mj-ea"/>
              </a:rPr>
              <a:t>UIKit</a:t>
            </a:r>
            <a:r>
              <a:rPr lang="zh-CN" altLang="en-US" dirty="0" smtClean="0">
                <a:latin typeface="+mj-ea"/>
                <a:ea typeface="+mj-ea"/>
              </a:rPr>
              <a:t>界面开发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048502" y="2192137"/>
            <a:ext cx="320675" cy="431800"/>
          </a:xfrm>
          <a:prstGeom prst="downArrow">
            <a:avLst>
              <a:gd name="adj1" fmla="val 50000"/>
              <a:gd name="adj2" fmla="val 3366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6070977" y="3217983"/>
            <a:ext cx="320675" cy="436563"/>
          </a:xfrm>
          <a:prstGeom prst="downArrow">
            <a:avLst>
              <a:gd name="adj1" fmla="val 50000"/>
              <a:gd name="adj2" fmla="val 34035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>
            <a:off x="6039862" y="4165720"/>
            <a:ext cx="320675" cy="481013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71572" y="2697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初级网络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725670" y="3708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数据处理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78012" y="47916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高级网络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auto">
          <a:xfrm>
            <a:off x="6859965" y="4800965"/>
            <a:ext cx="574675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71772" y="478786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高级特性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97319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培养方案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培养目标</a:t>
            </a:r>
            <a:endParaRPr kumimoji="1" lang="en-US" altLang="zh-CN" dirty="0" smtClean="0"/>
          </a:p>
          <a:p>
            <a:pPr marL="400050" lvl="1" indent="0">
              <a:buNone/>
            </a:pPr>
            <a:r>
              <a:rPr kumimoji="1" lang="zh-CN" altLang="en-US" dirty="0" smtClean="0"/>
              <a:t>使学员充分掌握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开发核心知识，让学员拥有独立开发中大型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项目的能力，实现毕业即可上岗。</a:t>
            </a:r>
            <a:endParaRPr kumimoji="1" lang="en-US" altLang="zh-CN" dirty="0" smtClean="0"/>
          </a:p>
          <a:p>
            <a:pPr marL="40005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招生对象</a:t>
            </a:r>
            <a:endParaRPr kumimoji="1" lang="en-US" altLang="zh-CN" dirty="0" smtClean="0"/>
          </a:p>
          <a:p>
            <a:pPr marL="857250" lvl="1" indent="-457200">
              <a:buFont typeface="Symbol" charset="2"/>
              <a:buChar char="-"/>
            </a:pPr>
            <a:r>
              <a:rPr kumimoji="1" lang="zh-CN" altLang="en-US" dirty="0" smtClean="0"/>
              <a:t>没有任何软件编程基础和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经验，想先从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基础入手的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开发爱好者。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希望以较</a:t>
            </a:r>
            <a:r>
              <a:rPr kumimoji="1" lang="zh-CN" altLang="en-US" dirty="0"/>
              <a:t>低的投入和风险来了解自己是否适合转型从事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开发的求职人员。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热爱苹果</a:t>
            </a:r>
            <a:r>
              <a:rPr kumimoji="1" lang="zh-CN" altLang="en-US" dirty="0"/>
              <a:t>，想做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开发的人。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可以没</a:t>
            </a:r>
            <a:r>
              <a:rPr kumimoji="1" lang="zh-CN" altLang="en-US" dirty="0"/>
              <a:t>有任何的计算机和编程基础，但踏实肯干，肯努力，肯付</a:t>
            </a:r>
            <a:r>
              <a:rPr kumimoji="1" lang="zh-CN" altLang="en-US" dirty="0" smtClean="0"/>
              <a:t>出的人</a:t>
            </a:r>
            <a:endParaRPr kumimoji="1" lang="en-US" altLang="zh-CN" dirty="0" smtClean="0"/>
          </a:p>
          <a:p>
            <a:pPr marL="400050" lvl="1" indent="0">
              <a:buNone/>
            </a:pPr>
            <a:endParaRPr kumimoji="1" lang="en-US" altLang="zh-CN" dirty="0" smtClean="0"/>
          </a:p>
          <a:p>
            <a:pPr>
              <a:buFont typeface="Arial"/>
              <a:buChar char="•"/>
            </a:pPr>
            <a:r>
              <a:rPr kumimoji="1" lang="zh-CN" altLang="en-US" dirty="0" smtClean="0">
                <a:hlinkClick r:id="rId3" action="ppaction://hlinkfile"/>
              </a:rPr>
              <a:t>课程体系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3781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47" y="1550174"/>
            <a:ext cx="6437611" cy="42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7796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师资阵容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4" y="1190535"/>
            <a:ext cx="1591502" cy="18975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 flipH="1">
            <a:off x="1979712" y="11905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1756" y="1046118"/>
            <a:ext cx="14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李春林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61755" y="14793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课程研发总监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1754" y="1813041"/>
            <a:ext cx="6586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华中科技大学管理学学士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,ERP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实施项目经理 　　主讲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总账、报表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固定资产、报销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全面预算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全面预算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等课程。曾就职于用友公司，主要负责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产品集团管控方面实施工作，有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9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年项目实施经验，参与过广州市妇女儿童医疗中心、广东盐业集团等大型项目实施工作，独立带过团队，对于团队建设及实施顾问能力提升工作有着丰富的实践经验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white">
          <a:xfrm>
            <a:off x="3617361" y="4094111"/>
            <a:ext cx="4386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实战项目教学</a:t>
            </a:r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，移动互联界</a:t>
            </a:r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最高端培训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 flipH="1">
            <a:off x="1979712" y="3861451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61756" y="3717032"/>
            <a:ext cx="126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8CBA4C"/>
                </a:solidFill>
                <a:latin typeface="+mj-ea"/>
                <a:ea typeface="+mj-ea"/>
              </a:rPr>
              <a:t>陈健聪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61754" y="4150284"/>
            <a:ext cx="220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课程研发首席顾问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1754" y="4483957"/>
            <a:ext cx="651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暨南大学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企业管理硕士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(MBA) ,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中山大学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生物化学学士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,ISO9000/22000/14000/18000 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认证审核员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,ISO13485/17025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管理体系内审员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,10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年消费品行业市场和管理实战经验；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年消费品行业企业流程管理和绩效管理咨询经验；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年消费品行业信息化和电商项目项目经理经验；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年消费品行业自主创业运营经验；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4" y="3861449"/>
            <a:ext cx="1591502" cy="19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3626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师资阵容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1979712" y="11905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61756" y="1046118"/>
            <a:ext cx="125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龚俊慧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1755" y="14793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8CBA4C"/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教研主管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61754" y="1813042"/>
            <a:ext cx="6586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年企业大型项目开发经验，曾在多家移动互联网企业从事产品设计、架构设计、核心开发、团队管理工作，拥有丰富、多品类的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项目研发经验，国内第一批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开发工程师，授课实战性强和对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开发有着独到的见解，着重打造最接近移动互联网的教学体验。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white">
          <a:xfrm>
            <a:off x="3569078" y="3950095"/>
            <a:ext cx="4386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实战项目教学</a:t>
            </a:r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，移动互联界</a:t>
            </a:r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最高端培训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 flipH="1">
            <a:off x="1931429" y="37174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13473" y="3573016"/>
            <a:ext cx="126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熊耀文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3472" y="40062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8CBA4C"/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高级讲师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13472" y="4339938"/>
            <a:ext cx="6634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年大中型项目开发经验，先后在多家公司担任资深软件工程师 。在软件开发和技术培训方面积累了丰富的经验，精通企业级应用开发。对软件工程、设计模式、项目运营等有深入研究。</a:t>
            </a:r>
          </a:p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熊老师不但经验丰富、专业知识夯实广博， 其授课内容丰富充实，深入浅出，知识点讲解细腻透彻， 而且善于使用图以及工作、生活中的实际案例来加深学生对知识点理解与记忆，通过一步一步的引导学生做东西来提高学生的编程技能。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4" y="3717434"/>
            <a:ext cx="1537402" cy="1943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6" y="1190535"/>
            <a:ext cx="1591500" cy="18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55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鹏途的培训价值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31840" y="116635"/>
            <a:ext cx="5868144" cy="936104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275856" y="980728"/>
            <a:ext cx="2160000" cy="2160000"/>
          </a:xfrm>
          <a:prstGeom prst="ellipse">
            <a:avLst/>
          </a:prstGeom>
          <a:solidFill>
            <a:srgbClr val="FF80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清晰职业发展方向，激发实现职业目标的驱动力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4860032" y="2060848"/>
            <a:ext cx="2160000" cy="216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专业技能提升，修炼必备的就业能力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619672" y="2060848"/>
            <a:ext cx="2160000" cy="2160000"/>
          </a:xfrm>
          <a:prstGeom prst="ellipse">
            <a:avLst/>
          </a:prstGeom>
          <a:solidFill>
            <a:srgbClr val="80008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高起点职业发展平台，为你描绘精彩职业生涯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123728" y="3933056"/>
            <a:ext cx="2160000" cy="2160000"/>
          </a:xfrm>
          <a:prstGeom prst="ellipse">
            <a:avLst/>
          </a:prstGeom>
          <a:solidFill>
            <a:srgbClr val="1AC057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中产阶级收入，能力与收入复利增长，成就复利型人生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4211960" y="4005064"/>
            <a:ext cx="2160000" cy="2160000"/>
          </a:xfrm>
          <a:prstGeom prst="ellipse">
            <a:avLst/>
          </a:prstGeom>
          <a:solidFill>
            <a:srgbClr val="3A7DCE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接触高端人脉，提升自身眼界与位势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906704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保障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144" name="AutoShape 3"/>
          <p:cNvSpPr>
            <a:spLocks noChangeArrowheads="1"/>
          </p:cNvSpPr>
          <p:nvPr/>
        </p:nvSpPr>
        <p:spPr bwMode="gray">
          <a:xfrm>
            <a:off x="904878" y="133576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flip="none" rotWithShape="1">
            <a:gsLst>
              <a:gs pos="0">
                <a:srgbClr val="FF66FF"/>
              </a:gs>
              <a:gs pos="100000">
                <a:srgbClr val="DFA6EB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5" name="AutoShape 4"/>
          <p:cNvSpPr>
            <a:spLocks noChangeArrowheads="1"/>
          </p:cNvSpPr>
          <p:nvPr/>
        </p:nvSpPr>
        <p:spPr bwMode="gray">
          <a:xfrm>
            <a:off x="3546478" y="133576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6" name="Rectangle 5"/>
          <p:cNvSpPr>
            <a:spLocks noChangeArrowheads="1"/>
          </p:cNvSpPr>
          <p:nvPr/>
        </p:nvSpPr>
        <p:spPr bwMode="gray">
          <a:xfrm>
            <a:off x="3546477" y="1262745"/>
            <a:ext cx="2109788" cy="515937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8" name="AutoShape 6"/>
          <p:cNvSpPr>
            <a:spLocks noChangeArrowheads="1"/>
          </p:cNvSpPr>
          <p:nvPr/>
        </p:nvSpPr>
        <p:spPr bwMode="gray">
          <a:xfrm rot="5400000">
            <a:off x="6084099" y="2351385"/>
            <a:ext cx="2308225" cy="276999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endParaRPr lang="zh-CN" altLang="en-US" b="1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AutoShape 8"/>
          <p:cNvSpPr>
            <a:spLocks noChangeArrowheads="1"/>
          </p:cNvSpPr>
          <p:nvPr/>
        </p:nvSpPr>
        <p:spPr bwMode="gray">
          <a:xfrm flipH="1">
            <a:off x="3240093" y="3947208"/>
            <a:ext cx="2439987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flip="none" rotWithShape="1">
            <a:gsLst>
              <a:gs pos="0">
                <a:srgbClr val="33B458"/>
              </a:gs>
              <a:gs pos="100000">
                <a:srgbClr val="93EACE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3" name="Rectangle 9"/>
          <p:cNvSpPr>
            <a:spLocks noChangeArrowheads="1"/>
          </p:cNvSpPr>
          <p:nvPr/>
        </p:nvSpPr>
        <p:spPr bwMode="gray">
          <a:xfrm>
            <a:off x="3567115" y="3791633"/>
            <a:ext cx="2112962" cy="515939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7843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154" name="AutoShape 10"/>
          <p:cNvSpPr>
            <a:spLocks noChangeArrowheads="1"/>
          </p:cNvSpPr>
          <p:nvPr/>
        </p:nvSpPr>
        <p:spPr bwMode="gray">
          <a:xfrm flipH="1">
            <a:off x="5851528" y="394720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7" name="Rectangle 11"/>
          <p:cNvSpPr>
            <a:spLocks noChangeArrowheads="1"/>
          </p:cNvSpPr>
          <p:nvPr/>
        </p:nvSpPr>
        <p:spPr bwMode="gray">
          <a:xfrm>
            <a:off x="6181726" y="3801157"/>
            <a:ext cx="2119313" cy="515939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8" name="Rectangle 12"/>
          <p:cNvSpPr>
            <a:spLocks noChangeArrowheads="1"/>
          </p:cNvSpPr>
          <p:nvPr/>
        </p:nvSpPr>
        <p:spPr bwMode="gray">
          <a:xfrm>
            <a:off x="903288" y="1262745"/>
            <a:ext cx="2114550" cy="515937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9" name="Text Box 13"/>
          <p:cNvSpPr txBox="1">
            <a:spLocks noChangeArrowheads="1"/>
          </p:cNvSpPr>
          <p:nvPr/>
        </p:nvSpPr>
        <p:spPr bwMode="gray">
          <a:xfrm>
            <a:off x="971605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第一重就业保障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3" name="Text Box 14"/>
          <p:cNvSpPr txBox="1">
            <a:spLocks noChangeArrowheads="1"/>
          </p:cNvSpPr>
          <p:nvPr/>
        </p:nvSpPr>
        <p:spPr bwMode="gray">
          <a:xfrm>
            <a:off x="3635901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第二重就业保障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5" name="Text Box 16"/>
          <p:cNvSpPr txBox="1">
            <a:spLocks noChangeArrowheads="1"/>
          </p:cNvSpPr>
          <p:nvPr/>
        </p:nvSpPr>
        <p:spPr bwMode="gray">
          <a:xfrm>
            <a:off x="3635901" y="3894820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第五重就业保障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6" name="Text Box 17"/>
          <p:cNvSpPr txBox="1">
            <a:spLocks noChangeArrowheads="1"/>
          </p:cNvSpPr>
          <p:nvPr/>
        </p:nvSpPr>
        <p:spPr bwMode="gray">
          <a:xfrm>
            <a:off x="6228189" y="3894820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第四重就业保障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7" name="Text Box 18"/>
          <p:cNvSpPr txBox="1">
            <a:spLocks noChangeArrowheads="1"/>
          </p:cNvSpPr>
          <p:nvPr/>
        </p:nvSpPr>
        <p:spPr bwMode="black">
          <a:xfrm>
            <a:off x="1043608" y="4509120"/>
            <a:ext cx="20162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b="1" dirty="0" smtClean="0">
                <a:latin typeface="+mj-ea"/>
                <a:ea typeface="+mj-ea"/>
              </a:rPr>
              <a:t>五重就业保障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zh-CN" altLang="en-US" sz="2400" b="1" dirty="0" smtClean="0">
                <a:latin typeface="+mj-ea"/>
                <a:ea typeface="+mj-ea"/>
              </a:rPr>
              <a:t>全程创业指导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78" name="Text Box 19"/>
          <p:cNvSpPr txBox="1">
            <a:spLocks noChangeArrowheads="1"/>
          </p:cNvSpPr>
          <p:nvPr/>
        </p:nvSpPr>
        <p:spPr bwMode="auto">
          <a:xfrm>
            <a:off x="885827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互动式就业平台</a:t>
            </a:r>
            <a:endParaRPr lang="en-US" altLang="zh-CN" b="1" dirty="0" smtClean="0">
              <a:solidFill>
                <a:schemeClr val="accent5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方便快捷</a:t>
            </a:r>
            <a:endParaRPr lang="en-US" altLang="zh-CN" b="1" dirty="0">
              <a:solidFill>
                <a:schemeClr val="accent5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9" name="Text Box 20"/>
          <p:cNvSpPr txBox="1">
            <a:spLocks noChangeArrowheads="1"/>
          </p:cNvSpPr>
          <p:nvPr/>
        </p:nvSpPr>
        <p:spPr bwMode="auto">
          <a:xfrm>
            <a:off x="3543303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体系化就业网络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覆盖全国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6162678" y="4707620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224B50"/>
                </a:solidFill>
                <a:latin typeface="+mj-ea"/>
                <a:ea typeface="+mj-ea"/>
              </a:rPr>
              <a:t>订单</a:t>
            </a:r>
            <a:r>
              <a:rPr lang="zh-CN" altLang="en-US" b="1" dirty="0" smtClean="0">
                <a:solidFill>
                  <a:srgbClr val="224B50"/>
                </a:solidFill>
                <a:latin typeface="+mj-ea"/>
                <a:ea typeface="+mj-ea"/>
              </a:rPr>
              <a:t>式校企合作</a:t>
            </a:r>
            <a:endParaRPr lang="en-US" altLang="zh-CN" b="1" dirty="0" smtClean="0">
              <a:solidFill>
                <a:srgbClr val="224B50"/>
              </a:solidFill>
              <a:latin typeface="+mj-ea"/>
              <a:ea typeface="+mj-ea"/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rgbClr val="224B50"/>
                </a:solidFill>
                <a:latin typeface="+mj-ea"/>
                <a:ea typeface="+mj-ea"/>
              </a:rPr>
              <a:t>毕业即就业</a:t>
            </a:r>
            <a:endParaRPr lang="en-US" altLang="zh-CN" b="1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3667093" y="4707619"/>
            <a:ext cx="1857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全国性校友协会沟通无限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gray">
          <a:xfrm rot="5400000">
            <a:off x="6084099" y="1430225"/>
            <a:ext cx="2308225" cy="2119313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gradFill flip="none" rotWithShape="1">
            <a:gsLst>
              <a:gs pos="0">
                <a:srgbClr val="1FD8C1"/>
              </a:gs>
              <a:gs pos="100000">
                <a:srgbClr val="AFEDE4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5" name="Rectangle 7"/>
          <p:cNvSpPr>
            <a:spLocks noChangeArrowheads="1"/>
          </p:cNvSpPr>
          <p:nvPr/>
        </p:nvSpPr>
        <p:spPr bwMode="gray">
          <a:xfrm>
            <a:off x="6178553" y="1262745"/>
            <a:ext cx="2119313" cy="5159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1961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6" name="Text Box 15"/>
          <p:cNvSpPr txBox="1">
            <a:spLocks noChangeArrowheads="1"/>
          </p:cNvSpPr>
          <p:nvPr/>
        </p:nvSpPr>
        <p:spPr bwMode="gray">
          <a:xfrm>
            <a:off x="6300197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defRPr sz="2000" b="1">
                <a:solidFill>
                  <a:srgbClr val="FFFFFF"/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 smtClean="0">
                <a:latin typeface="+mj-ea"/>
                <a:ea typeface="+mj-ea"/>
              </a:rPr>
              <a:t>第三重</a:t>
            </a:r>
            <a:r>
              <a:rPr lang="zh-CN" altLang="en-US" dirty="0">
                <a:latin typeface="+mj-ea"/>
                <a:ea typeface="+mj-ea"/>
              </a:rPr>
              <a:t>就业保障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87" name="Text Box 21"/>
          <p:cNvSpPr txBox="1">
            <a:spLocks noChangeArrowheads="1"/>
          </p:cNvSpPr>
          <p:nvPr/>
        </p:nvSpPr>
        <p:spPr bwMode="auto">
          <a:xfrm>
            <a:off x="6162678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多元化就业渠道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畅通无阻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11996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148" grpId="0"/>
      <p:bldP spid="151" grpId="0" animBg="1"/>
      <p:bldP spid="153" grpId="0" animBg="1"/>
      <p:bldP spid="154" grpId="0" animBg="1"/>
      <p:bldP spid="167" grpId="0" animBg="1"/>
      <p:bldP spid="168" grpId="0" animBg="1"/>
      <p:bldP spid="169" grpId="0"/>
      <p:bldP spid="173" grpId="0"/>
      <p:bldP spid="175" grpId="0"/>
      <p:bldP spid="176" grpId="0"/>
      <p:bldP spid="177" grpId="0"/>
      <p:bldP spid="178" grpId="0"/>
      <p:bldP spid="179" grpId="0"/>
      <p:bldP spid="181" grpId="0"/>
      <p:bldP spid="182" grpId="0"/>
      <p:bldP spid="184" grpId="0" animBg="1"/>
      <p:bldP spid="185" grpId="0" animBg="1"/>
      <p:bldP spid="186" grpId="0"/>
      <p:bldP spid="18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TextBox 15"/>
          <p:cNvSpPr>
            <a:spLocks noChangeArrowheads="1"/>
          </p:cNvSpPr>
          <p:nvPr/>
        </p:nvSpPr>
        <p:spPr bwMode="auto">
          <a:xfrm>
            <a:off x="8335966" y="250827"/>
            <a:ext cx="33813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*</a:t>
            </a:r>
            <a:r>
              <a:rPr lang="en-US" altLang="zh-CN" sz="1200" dirty="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 </a:t>
            </a:r>
          </a:p>
        </p:txBody>
      </p:sp>
      <p:sp>
        <p:nvSpPr>
          <p:cNvPr id="8208" name="Text Box 2"/>
          <p:cNvSpPr>
            <a:spLocks noChangeArrowheads="1"/>
          </p:cNvSpPr>
          <p:nvPr/>
        </p:nvSpPr>
        <p:spPr bwMode="auto">
          <a:xfrm>
            <a:off x="2058988" y="252416"/>
            <a:ext cx="142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微软雅黑" charset="0"/>
              </a:rPr>
              <a:t>合作企业</a:t>
            </a:r>
            <a:endParaRPr lang="zh-CN" altLang="en-US" dirty="0"/>
          </a:p>
        </p:txBody>
      </p:sp>
      <p:pic>
        <p:nvPicPr>
          <p:cNvPr id="82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92" y="1015380"/>
            <a:ext cx="378683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6" y="4005064"/>
            <a:ext cx="436522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9" y="4005064"/>
            <a:ext cx="438190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38" y="2305390"/>
            <a:ext cx="649170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61911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体验课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51520" y="1916832"/>
            <a:ext cx="8640960" cy="3240360"/>
          </a:xfrm>
          <a:prstGeom prst="rect">
            <a:avLst/>
          </a:prstGeom>
          <a:solidFill>
            <a:srgbClr val="1AC057"/>
          </a:solidFill>
          <a:ln w="952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3050957"/>
            <a:ext cx="309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accent5">
                    <a:lumMod val="25000"/>
                  </a:schemeClr>
                </a:solidFill>
                <a:latin typeface="宋体"/>
                <a:ea typeface="宋体"/>
                <a:cs typeface="宋体"/>
              </a:rPr>
              <a:t>iOS</a:t>
            </a:r>
            <a:r>
              <a:rPr kumimoji="1" lang="zh-CN" altLang="en-US" sz="2400" dirty="0" smtClean="0">
                <a:solidFill>
                  <a:schemeClr val="accent5">
                    <a:lumMod val="25000"/>
                  </a:schemeClr>
                </a:solidFill>
                <a:latin typeface="宋体"/>
                <a:ea typeface="宋体"/>
                <a:cs typeface="宋体"/>
              </a:rPr>
              <a:t>开发</a:t>
            </a:r>
            <a:endParaRPr kumimoji="1" lang="en-US" altLang="zh-CN" sz="2400" dirty="0" smtClean="0">
              <a:solidFill>
                <a:schemeClr val="accent5">
                  <a:lumMod val="25000"/>
                </a:schemeClr>
              </a:solidFill>
              <a:latin typeface="宋体"/>
              <a:ea typeface="宋体"/>
              <a:cs typeface="宋体"/>
            </a:endParaRPr>
          </a:p>
          <a:p>
            <a:r>
              <a:rPr kumimoji="1" lang="zh-CN" altLang="en-US" sz="3200" b="1" dirty="0">
                <a:solidFill>
                  <a:srgbClr val="FF0000"/>
                </a:solidFill>
              </a:rPr>
              <a:t>入门实战</a:t>
            </a:r>
            <a:r>
              <a:rPr kumimoji="1" lang="zh-CN" altLang="en-US" sz="2000" b="1" dirty="0">
                <a:ln w="10541" cmpd="sng">
                  <a:noFill/>
                  <a:prstDash val="solid"/>
                </a:ln>
                <a:gradFill flip="none" rotWithShape="1">
                  <a:gsLst>
                    <a:gs pos="0">
                      <a:srgbClr val="FF8000"/>
                    </a:gs>
                    <a:gs pos="100000">
                      <a:srgbClr val="F4FF0A"/>
                    </a:gs>
                    <a:gs pos="49000">
                      <a:srgbClr val="FF8000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开发体验</a:t>
            </a:r>
            <a:r>
              <a:rPr kumimoji="1" lang="zh-CN" altLang="en-US" sz="2000" b="1" dirty="0" smtClean="0">
                <a:ln w="10541" cmpd="sng">
                  <a:noFill/>
                  <a:prstDash val="solid"/>
                </a:ln>
                <a:gradFill flip="none" rotWithShape="1">
                  <a:gsLst>
                    <a:gs pos="0">
                      <a:srgbClr val="FF8000"/>
                    </a:gs>
                    <a:gs pos="100000">
                      <a:srgbClr val="F4FF0A"/>
                    </a:gs>
                    <a:gs pos="49000">
                      <a:srgbClr val="FF8000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日</a:t>
            </a:r>
            <a:endParaRPr kumimoji="1" lang="zh-CN" altLang="en-US" sz="2000" b="1" dirty="0">
              <a:ln w="10541" cmpd="sng">
                <a:noFill/>
                <a:prstDash val="solid"/>
              </a:ln>
              <a:gradFill flip="none" rotWithShape="1">
                <a:gsLst>
                  <a:gs pos="0">
                    <a:srgbClr val="FF8000"/>
                  </a:gs>
                  <a:gs pos="100000">
                    <a:srgbClr val="F4FF0A"/>
                  </a:gs>
                  <a:gs pos="49000">
                    <a:srgbClr val="FF8000"/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536" y="2060848"/>
            <a:ext cx="33123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鹏途集团 </a:t>
            </a:r>
            <a:r>
              <a:rPr kumimoji="1" lang="zh-CN" altLang="zh-CN" dirty="0" smtClean="0">
                <a:solidFill>
                  <a:schemeClr val="bg1"/>
                </a:solidFill>
              </a:rPr>
              <a:t>|</a:t>
            </a:r>
            <a:r>
              <a:rPr kumimoji="1" lang="zh-CN" altLang="en-US" dirty="0" smtClean="0">
                <a:solidFill>
                  <a:schemeClr val="bg1"/>
                </a:solidFill>
              </a:rPr>
              <a:t> 信息化教育领导者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3808" y="3204408"/>
            <a:ext cx="338437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1天时间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位名师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套企业所需开发环境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个全真案例的全程</a:t>
            </a:r>
            <a:r>
              <a:rPr kumimoji="1" lang="en-US" altLang="zh-CN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真实体验</a:t>
            </a:r>
            <a:endParaRPr kumimoji="1" lang="zh-CN" altLang="en-US" i="1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88224" y="2276872"/>
            <a:ext cx="208823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__________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学校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专业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年级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手机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Q: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__________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7544" y="46531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C4E20F"/>
                </a:solidFill>
              </a:rPr>
              <a:t>2</a:t>
            </a:r>
            <a:r>
              <a:rPr kumimoji="1" lang="en-US" altLang="zh-CN" sz="1400" dirty="0" smtClean="0">
                <a:solidFill>
                  <a:srgbClr val="C4E20F"/>
                </a:solidFill>
              </a:rPr>
              <a:t>4</a:t>
            </a:r>
            <a:r>
              <a:rPr kumimoji="1" lang="zh-CN" altLang="en-US" sz="1400" dirty="0" smtClean="0">
                <a:solidFill>
                  <a:srgbClr val="C4E20F"/>
                </a:solidFill>
              </a:rPr>
              <a:t>小时热线：</a:t>
            </a:r>
            <a:r>
              <a:rPr kumimoji="1" lang="en-US" altLang="zh-CN" sz="1400" dirty="0">
                <a:solidFill>
                  <a:srgbClr val="C4E20F"/>
                </a:solidFill>
              </a:rPr>
              <a:t>020-81316998</a:t>
            </a:r>
            <a:endParaRPr kumimoji="1" lang="zh-CN" altLang="en-US" sz="1400" dirty="0">
              <a:solidFill>
                <a:srgbClr val="C4E20F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 bwMode="auto">
          <a:xfrm>
            <a:off x="6444208" y="1916832"/>
            <a:ext cx="0" cy="3240360"/>
          </a:xfrm>
          <a:prstGeom prst="line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7520976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脚占位符 19"/>
          <p:cNvSpPr txBox="1">
            <a:spLocks noGrp="1" noChangeArrowheads="1"/>
          </p:cNvSpPr>
          <p:nvPr/>
        </p:nvSpPr>
        <p:spPr bwMode="auto">
          <a:xfrm>
            <a:off x="3283777" y="3356586"/>
            <a:ext cx="2894924" cy="4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    </a:t>
            </a:r>
            <a:r>
              <a:rPr lang="zh-CN" altLang="en-US" sz="36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努力 ，共勉</a:t>
            </a:r>
          </a:p>
        </p:txBody>
      </p:sp>
      <p:sp>
        <p:nvSpPr>
          <p:cNvPr id="16387" name="页脚占位符 19"/>
          <p:cNvSpPr txBox="1">
            <a:spLocks noChangeArrowheads="1"/>
          </p:cNvSpPr>
          <p:nvPr/>
        </p:nvSpPr>
        <p:spPr bwMode="auto">
          <a:xfrm>
            <a:off x="6128606" y="5643647"/>
            <a:ext cx="2894925" cy="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市场部</a:t>
            </a:r>
            <a:endParaRPr lang="en-US" sz="3200" b="1" dirty="0">
              <a:solidFill>
                <a:schemeClr val="bg1"/>
              </a:solidFill>
              <a:latin typeface="方正兰亭黑简体" charset="0"/>
              <a:ea typeface="方正兰亭黑简体" charset="0"/>
              <a:cs typeface="方正兰亭黑简体" charset="0"/>
            </a:endParaRPr>
          </a:p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陈檬</a:t>
            </a:r>
          </a:p>
        </p:txBody>
      </p:sp>
      <p:pic>
        <p:nvPicPr>
          <p:cNvPr id="16388" name="Picture 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047242"/>
            <a:ext cx="1188000" cy="118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28282">
                <a:alpha val="31999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4773" y="1594"/>
            <a:ext cx="7327367" cy="4726911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0" name="Rectangle 2"/>
          <p:cNvSpPr>
            <a:spLocks noChangeArrowheads="1"/>
          </p:cNvSpPr>
          <p:nvPr/>
        </p:nvSpPr>
        <p:spPr bwMode="auto">
          <a:xfrm>
            <a:off x="189658" y="2"/>
            <a:ext cx="6492407" cy="473009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pic>
        <p:nvPicPr>
          <p:cNvPr id="16391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3598677" y="2972262"/>
            <a:ext cx="1785620" cy="175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 descr="d:\documents and settings\hp\application data\360se6\User Data\temp\b_1369884179640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5508104" y="2925144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1813058" y="2970668"/>
            <a:ext cx="1723595" cy="175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" y="2978628"/>
            <a:ext cx="1711667" cy="174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841250" y="974033"/>
            <a:ext cx="19543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6000" b="1">
                <a:latin typeface="微软雅黑" charset="0"/>
                <a:ea typeface="微软雅黑" charset="0"/>
                <a:cs typeface="微软雅黑" charset="0"/>
              </a:rPr>
              <a:t>谢 谢</a:t>
            </a:r>
          </a:p>
        </p:txBody>
      </p:sp>
      <p:grpSp>
        <p:nvGrpSpPr>
          <p:cNvPr id="16396" name="组合 5"/>
          <p:cNvGrpSpPr>
            <a:grpSpLocks/>
          </p:cNvGrpSpPr>
          <p:nvPr/>
        </p:nvGrpSpPr>
        <p:grpSpPr bwMode="auto">
          <a:xfrm>
            <a:off x="5796136" y="4725144"/>
            <a:ext cx="2982512" cy="1822216"/>
            <a:chOff x="0" y="-76400"/>
            <a:chExt cx="3357623" cy="1818144"/>
          </a:xfrm>
        </p:grpSpPr>
        <p:pic>
          <p:nvPicPr>
            <p:cNvPr id="16397" name="图片 6" descr="邮件.png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6" y="1055494"/>
              <a:ext cx="405277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8" name="TextBox 7"/>
            <p:cNvSpPr>
              <a:spLocks noChangeArrowheads="1"/>
            </p:cNvSpPr>
            <p:nvPr/>
          </p:nvSpPr>
          <p:spPr bwMode="auto">
            <a:xfrm>
              <a:off x="0" y="1035440"/>
              <a:ext cx="2952327" cy="706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zh-CN" sz="2000" b="1" dirty="0" err="1">
                  <a:solidFill>
                    <a:schemeClr val="bg2"/>
                  </a:solidFill>
                  <a:latin typeface="Calibri" charset="0"/>
                  <a:sym typeface="Arial" charset="0"/>
                </a:rPr>
                <a:t>gzgjhui@ptpx.com.cn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pic>
          <p:nvPicPr>
            <p:cNvPr id="16399" name="图片 8" descr="QQ.png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6" y="562662"/>
              <a:ext cx="405277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Box 9"/>
            <p:cNvSpPr>
              <a:spLocks noChangeArrowheads="1"/>
            </p:cNvSpPr>
            <p:nvPr/>
          </p:nvSpPr>
          <p:spPr bwMode="auto">
            <a:xfrm>
              <a:off x="1363355" y="567476"/>
              <a:ext cx="1588972" cy="39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 sz="2000" b="1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sp>
          <p:nvSpPr>
            <p:cNvPr id="16401" name="TextBox 10"/>
            <p:cNvSpPr>
              <a:spLocks noChangeArrowheads="1"/>
            </p:cNvSpPr>
            <p:nvPr/>
          </p:nvSpPr>
          <p:spPr bwMode="auto">
            <a:xfrm>
              <a:off x="720079" y="-76400"/>
              <a:ext cx="2232248" cy="52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2"/>
                  </a:solidFill>
                  <a:latin typeface="Calibri" charset="0"/>
                  <a:ea typeface="微软雅黑" charset="0"/>
                  <a:cs typeface="微软雅黑" charset="0"/>
                  <a:sym typeface="Arial" charset="0"/>
                </a:rPr>
                <a:t>龚俊慧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ea typeface="微软雅黑" charset="0"/>
                <a:cs typeface="微软雅黑" charset="0"/>
                <a:sym typeface="Arial" charset="0"/>
              </a:endParaRPr>
            </a:p>
          </p:txBody>
        </p:sp>
        <p:pic>
          <p:nvPicPr>
            <p:cNvPr id="16402" name="图片 11" descr="vcard.png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25" y="69791"/>
              <a:ext cx="405277" cy="35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6249024" y="5378632"/>
            <a:ext cx="2218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000" b="1" dirty="0" smtClean="0">
                <a:solidFill>
                  <a:schemeClr val="bg2"/>
                </a:solidFill>
                <a:latin typeface="Calibri" charset="0"/>
                <a:sym typeface="Arial" charset="0"/>
              </a:rPr>
              <a:t>258644279</a:t>
            </a:r>
            <a:endParaRPr lang="zh-CN" altLang="en-US" sz="2000" b="1" dirty="0">
              <a:solidFill>
                <a:schemeClr val="bg2"/>
              </a:solidFill>
              <a:latin typeface="Calibri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6445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42302" y="2613752"/>
            <a:ext cx="1770063" cy="1771651"/>
            <a:chOff x="1307" y="1048"/>
            <a:chExt cx="1088" cy="1088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46610" y="1189762"/>
            <a:ext cx="1771650" cy="1770063"/>
            <a:chOff x="1307" y="1048"/>
            <a:chExt cx="1088" cy="1088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2699794" y="1321524"/>
            <a:ext cx="1208087" cy="1454151"/>
            <a:chOff x="1380" y="1216"/>
            <a:chExt cx="898" cy="1081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blackWhite">
            <a:xfrm rot="66259" flipH="1">
              <a:off x="1727" y="1216"/>
              <a:ext cx="234" cy="228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blackWhite">
            <a:xfrm rot="66259" flipH="1">
              <a:off x="1380" y="1223"/>
              <a:ext cx="898" cy="1074"/>
            </a:xfrm>
            <a:custGeom>
              <a:avLst/>
              <a:gdLst>
                <a:gd name="T0" fmla="*/ 7 w 3312"/>
                <a:gd name="T1" fmla="*/ 4 h 3962"/>
                <a:gd name="T2" fmla="*/ 9 w 3312"/>
                <a:gd name="T3" fmla="*/ 5 h 3962"/>
                <a:gd name="T4" fmla="*/ 11 w 3312"/>
                <a:gd name="T5" fmla="*/ 4 h 3962"/>
                <a:gd name="T6" fmla="*/ 16 w 3312"/>
                <a:gd name="T7" fmla="*/ 0 h 3962"/>
                <a:gd name="T8" fmla="*/ 17 w 3312"/>
                <a:gd name="T9" fmla="*/ 1 h 3962"/>
                <a:gd name="T10" fmla="*/ 17 w 3312"/>
                <a:gd name="T11" fmla="*/ 2 h 3962"/>
                <a:gd name="T12" fmla="*/ 12 w 3312"/>
                <a:gd name="T13" fmla="*/ 6 h 3962"/>
                <a:gd name="T14" fmla="*/ 13 w 3312"/>
                <a:gd name="T15" fmla="*/ 13 h 3962"/>
                <a:gd name="T16" fmla="*/ 12 w 3312"/>
                <a:gd name="T17" fmla="*/ 13 h 3962"/>
                <a:gd name="T18" fmla="*/ 14 w 3312"/>
                <a:gd name="T19" fmla="*/ 20 h 3962"/>
                <a:gd name="T20" fmla="*/ 14 w 3312"/>
                <a:gd name="T21" fmla="*/ 21 h 3962"/>
                <a:gd name="T22" fmla="*/ 12 w 3312"/>
                <a:gd name="T23" fmla="*/ 20 h 3962"/>
                <a:gd name="T24" fmla="*/ 10 w 3312"/>
                <a:gd name="T25" fmla="*/ 14 h 3962"/>
                <a:gd name="T26" fmla="*/ 8 w 3312"/>
                <a:gd name="T27" fmla="*/ 14 h 3962"/>
                <a:gd name="T28" fmla="*/ 6 w 3312"/>
                <a:gd name="T29" fmla="*/ 20 h 3962"/>
                <a:gd name="T30" fmla="*/ 4 w 3312"/>
                <a:gd name="T31" fmla="*/ 21 h 3962"/>
                <a:gd name="T32" fmla="*/ 4 w 3312"/>
                <a:gd name="T33" fmla="*/ 19 h 3962"/>
                <a:gd name="T34" fmla="*/ 5 w 3312"/>
                <a:gd name="T35" fmla="*/ 13 h 3962"/>
                <a:gd name="T36" fmla="*/ 4 w 3312"/>
                <a:gd name="T37" fmla="*/ 13 h 3962"/>
                <a:gd name="T38" fmla="*/ 6 w 3312"/>
                <a:gd name="T39" fmla="*/ 6 h 3962"/>
                <a:gd name="T40" fmla="*/ 1 w 3312"/>
                <a:gd name="T41" fmla="*/ 3 h 3962"/>
                <a:gd name="T42" fmla="*/ 0 w 3312"/>
                <a:gd name="T43" fmla="*/ 1 h 3962"/>
                <a:gd name="T44" fmla="*/ 2 w 3312"/>
                <a:gd name="T45" fmla="*/ 1 h 3962"/>
                <a:gd name="T46" fmla="*/ 7 w 3312"/>
                <a:gd name="T47" fmla="*/ 4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16" name="AutoShape 14"/>
          <p:cNvSpPr>
            <a:spLocks noChangeArrowheads="1"/>
          </p:cNvSpPr>
          <p:nvPr/>
        </p:nvSpPr>
        <p:spPr bwMode="gray">
          <a:xfrm>
            <a:off x="1149627" y="2467698"/>
            <a:ext cx="3032125" cy="2216151"/>
          </a:xfrm>
          <a:prstGeom prst="flowChartDocument">
            <a:avLst/>
          </a:prstGeom>
          <a:solidFill>
            <a:srgbClr val="D5DFCB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444210" y="2824886"/>
            <a:ext cx="1003300" cy="1428751"/>
            <a:chOff x="4876" y="1969"/>
            <a:chExt cx="746" cy="1061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blackWhite">
            <a:xfrm rot="381936" flipH="1">
              <a:off x="5093" y="1969"/>
              <a:ext cx="230" cy="225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blackWhite">
            <a:xfrm>
              <a:off x="4876" y="2140"/>
              <a:ext cx="746" cy="890"/>
            </a:xfrm>
            <a:custGeom>
              <a:avLst/>
              <a:gdLst>
                <a:gd name="T0" fmla="*/ 440 w 746"/>
                <a:gd name="T1" fmla="*/ 32 h 890"/>
                <a:gd name="T2" fmla="*/ 352 w 746"/>
                <a:gd name="T3" fmla="*/ 74 h 890"/>
                <a:gd name="T4" fmla="*/ 283 w 746"/>
                <a:gd name="T5" fmla="*/ 0 h 890"/>
                <a:gd name="T6" fmla="*/ 224 w 746"/>
                <a:gd name="T7" fmla="*/ 37 h 890"/>
                <a:gd name="T8" fmla="*/ 42 w 746"/>
                <a:gd name="T9" fmla="*/ 273 h 890"/>
                <a:gd name="T10" fmla="*/ 75 w 746"/>
                <a:gd name="T11" fmla="*/ 363 h 890"/>
                <a:gd name="T12" fmla="*/ 216 w 746"/>
                <a:gd name="T13" fmla="*/ 91 h 890"/>
                <a:gd name="T14" fmla="*/ 87 w 746"/>
                <a:gd name="T15" fmla="*/ 426 h 890"/>
                <a:gd name="T16" fmla="*/ 145 w 746"/>
                <a:gd name="T17" fmla="*/ 449 h 890"/>
                <a:gd name="T18" fmla="*/ 16 w 746"/>
                <a:gd name="T19" fmla="*/ 742 h 890"/>
                <a:gd name="T20" fmla="*/ 24 w 746"/>
                <a:gd name="T21" fmla="*/ 835 h 890"/>
                <a:gd name="T22" fmla="*/ 113 w 746"/>
                <a:gd name="T23" fmla="*/ 784 h 890"/>
                <a:gd name="T24" fmla="*/ 265 w 746"/>
                <a:gd name="T25" fmla="*/ 488 h 890"/>
                <a:gd name="T26" fmla="*/ 365 w 746"/>
                <a:gd name="T27" fmla="*/ 501 h 890"/>
                <a:gd name="T28" fmla="*/ 425 w 746"/>
                <a:gd name="T29" fmla="*/ 818 h 890"/>
                <a:gd name="T30" fmla="*/ 488 w 746"/>
                <a:gd name="T31" fmla="*/ 888 h 890"/>
                <a:gd name="T32" fmla="*/ 530 w 746"/>
                <a:gd name="T33" fmla="*/ 799 h 890"/>
                <a:gd name="T34" fmla="*/ 474 w 746"/>
                <a:gd name="T35" fmla="*/ 491 h 890"/>
                <a:gd name="T36" fmla="*/ 545 w 746"/>
                <a:gd name="T37" fmla="*/ 481 h 890"/>
                <a:gd name="T38" fmla="*/ 481 w 746"/>
                <a:gd name="T39" fmla="*/ 120 h 890"/>
                <a:gd name="T40" fmla="*/ 607 w 746"/>
                <a:gd name="T41" fmla="*/ 407 h 890"/>
                <a:gd name="T42" fmla="*/ 704 w 746"/>
                <a:gd name="T43" fmla="*/ 445 h 890"/>
                <a:gd name="T44" fmla="*/ 720 w 746"/>
                <a:gd name="T45" fmla="*/ 344 h 890"/>
                <a:gd name="T46" fmla="*/ 537 w 746"/>
                <a:gd name="T47" fmla="*/ 37 h 890"/>
                <a:gd name="T48" fmla="*/ 440 w 746"/>
                <a:gd name="T49" fmla="*/ 32 h 8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6"/>
                <a:gd name="T76" fmla="*/ 0 h 890"/>
                <a:gd name="T77" fmla="*/ 746 w 746"/>
                <a:gd name="T78" fmla="*/ 890 h 89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6" h="890">
                  <a:moveTo>
                    <a:pt x="440" y="32"/>
                  </a:moveTo>
                  <a:cubicBezTo>
                    <a:pt x="429" y="59"/>
                    <a:pt x="390" y="76"/>
                    <a:pt x="352" y="74"/>
                  </a:cubicBezTo>
                  <a:cubicBezTo>
                    <a:pt x="312" y="67"/>
                    <a:pt x="291" y="25"/>
                    <a:pt x="283" y="0"/>
                  </a:cubicBezTo>
                  <a:cubicBezTo>
                    <a:pt x="283" y="0"/>
                    <a:pt x="246" y="16"/>
                    <a:pt x="224" y="37"/>
                  </a:cubicBezTo>
                  <a:cubicBezTo>
                    <a:pt x="201" y="58"/>
                    <a:pt x="58" y="243"/>
                    <a:pt x="42" y="273"/>
                  </a:cubicBezTo>
                  <a:cubicBezTo>
                    <a:pt x="36" y="305"/>
                    <a:pt x="84" y="395"/>
                    <a:pt x="75" y="363"/>
                  </a:cubicBezTo>
                  <a:cubicBezTo>
                    <a:pt x="66" y="333"/>
                    <a:pt x="215" y="82"/>
                    <a:pt x="216" y="91"/>
                  </a:cubicBezTo>
                  <a:lnTo>
                    <a:pt x="87" y="426"/>
                  </a:lnTo>
                  <a:lnTo>
                    <a:pt x="145" y="449"/>
                  </a:lnTo>
                  <a:lnTo>
                    <a:pt x="16" y="742"/>
                  </a:lnTo>
                  <a:cubicBezTo>
                    <a:pt x="1" y="787"/>
                    <a:pt x="0" y="819"/>
                    <a:pt x="24" y="835"/>
                  </a:cubicBezTo>
                  <a:cubicBezTo>
                    <a:pt x="59" y="848"/>
                    <a:pt x="91" y="826"/>
                    <a:pt x="113" y="784"/>
                  </a:cubicBezTo>
                  <a:cubicBezTo>
                    <a:pt x="154" y="720"/>
                    <a:pt x="234" y="534"/>
                    <a:pt x="265" y="488"/>
                  </a:cubicBezTo>
                  <a:lnTo>
                    <a:pt x="365" y="501"/>
                  </a:lnTo>
                  <a:cubicBezTo>
                    <a:pt x="377" y="565"/>
                    <a:pt x="407" y="754"/>
                    <a:pt x="425" y="818"/>
                  </a:cubicBezTo>
                  <a:cubicBezTo>
                    <a:pt x="434" y="855"/>
                    <a:pt x="457" y="890"/>
                    <a:pt x="488" y="888"/>
                  </a:cubicBezTo>
                  <a:cubicBezTo>
                    <a:pt x="512" y="876"/>
                    <a:pt x="536" y="867"/>
                    <a:pt x="530" y="799"/>
                  </a:cubicBezTo>
                  <a:lnTo>
                    <a:pt x="474" y="491"/>
                  </a:lnTo>
                  <a:lnTo>
                    <a:pt x="545" y="481"/>
                  </a:lnTo>
                  <a:lnTo>
                    <a:pt x="481" y="120"/>
                  </a:lnTo>
                  <a:lnTo>
                    <a:pt x="607" y="407"/>
                  </a:lnTo>
                  <a:cubicBezTo>
                    <a:pt x="643" y="460"/>
                    <a:pt x="687" y="456"/>
                    <a:pt x="704" y="445"/>
                  </a:cubicBezTo>
                  <a:cubicBezTo>
                    <a:pt x="746" y="429"/>
                    <a:pt x="731" y="390"/>
                    <a:pt x="720" y="344"/>
                  </a:cubicBezTo>
                  <a:cubicBezTo>
                    <a:pt x="698" y="307"/>
                    <a:pt x="586" y="29"/>
                    <a:pt x="537" y="37"/>
                  </a:cubicBezTo>
                  <a:lnTo>
                    <a:pt x="440" y="32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20" name="AutoShape 18"/>
          <p:cNvSpPr>
            <a:spLocks noChangeArrowheads="1"/>
          </p:cNvSpPr>
          <p:nvPr/>
        </p:nvSpPr>
        <p:spPr bwMode="gray">
          <a:xfrm>
            <a:off x="4732613" y="3961539"/>
            <a:ext cx="3008312" cy="2211388"/>
          </a:xfrm>
          <a:prstGeom prst="flowChartDocument">
            <a:avLst/>
          </a:prstGeom>
          <a:solidFill>
            <a:srgbClr val="D9C1D7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gray">
          <a:xfrm>
            <a:off x="1143277" y="2216876"/>
            <a:ext cx="3059113" cy="406400"/>
          </a:xfrm>
          <a:prstGeom prst="bevel">
            <a:avLst>
              <a:gd name="adj" fmla="val 9569"/>
            </a:avLst>
          </a:prstGeom>
          <a:solidFill>
            <a:srgbClr val="A5BB8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gray">
          <a:xfrm>
            <a:off x="4724674" y="3720239"/>
            <a:ext cx="3041650" cy="407988"/>
          </a:xfrm>
          <a:prstGeom prst="bevel">
            <a:avLst>
              <a:gd name="adj" fmla="val 9569"/>
            </a:avLst>
          </a:prstGeom>
          <a:solidFill>
            <a:srgbClr val="BB8FB8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3" name="Picture 21" descr="worldmap_ani8"/>
          <p:cNvPicPr>
            <a:picLocks noChangeAspect="1" noChangeArrowheads="1" noCrop="1"/>
          </p:cNvPicPr>
          <p:nvPr/>
        </p:nvPicPr>
        <p:blipFill>
          <a:blip r:embed="rId2">
            <a:lum bright="18000" contrast="4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375422" y="2550253"/>
            <a:ext cx="1030288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4775474" y="3777385"/>
            <a:ext cx="2908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660066"/>
                </a:solidFill>
                <a:latin typeface="+mj-ea"/>
                <a:ea typeface="+mj-ea"/>
              </a:rPr>
              <a:t>大学生求职问题</a:t>
            </a:r>
            <a:endParaRPr lang="en-US" altLang="zh-CN" b="1" dirty="0">
              <a:solidFill>
                <a:srgbClr val="660066"/>
              </a:solidFill>
              <a:latin typeface="+mj-ea"/>
              <a:ea typeface="+mj-ea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144862" y="2254973"/>
            <a:ext cx="3030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CC3300"/>
                </a:solidFill>
                <a:latin typeface="+mj-ea"/>
                <a:ea typeface="+mj-ea"/>
              </a:rPr>
              <a:t>社会问题</a:t>
            </a:r>
            <a:endParaRPr lang="en-US" altLang="zh-CN" b="1" dirty="0">
              <a:solidFill>
                <a:srgbClr val="CC3300"/>
              </a:solidFill>
              <a:latin typeface="+mj-ea"/>
              <a:ea typeface="+mj-ea"/>
            </a:endParaRPr>
          </a:p>
        </p:txBody>
      </p: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1830665" y="2901090"/>
            <a:ext cx="1684337" cy="1363663"/>
            <a:chOff x="3014" y="806"/>
            <a:chExt cx="1304" cy="1104"/>
          </a:xfrm>
        </p:grpSpPr>
        <p:sp>
          <p:nvSpPr>
            <p:cNvPr id="27" name="AutoShape 25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" name="Rectangle 27"/>
          <p:cNvSpPr>
            <a:spLocks noChangeArrowheads="1"/>
          </p:cNvSpPr>
          <p:nvPr/>
        </p:nvSpPr>
        <p:spPr bwMode="black">
          <a:xfrm>
            <a:off x="1144865" y="2823498"/>
            <a:ext cx="3125787" cy="13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应届毕业大学生就业供给大于需求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的形势，是社会综合问题。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大学生普遍存在缺少实战工作能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力，导致用人单位不愿用、不敢用。</a:t>
            </a: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 flipV="1">
            <a:off x="5389835" y="4526690"/>
            <a:ext cx="1676400" cy="1363663"/>
            <a:chOff x="3014" y="806"/>
            <a:chExt cx="1304" cy="1104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3" name="Rectangle 31"/>
          <p:cNvSpPr>
            <a:spLocks noChangeArrowheads="1"/>
          </p:cNvSpPr>
          <p:nvPr/>
        </p:nvSpPr>
        <p:spPr bwMode="black">
          <a:xfrm>
            <a:off x="4710390" y="4423503"/>
            <a:ext cx="3049587" cy="13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先就业后择业，不考虑行业发展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滥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投</a:t>
            </a: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求职简历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。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无清晰的职业定位，盲目投递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简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历</a:t>
            </a: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，频繁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跳槽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现在大学生面临的问题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769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2836868" y="3804195"/>
            <a:ext cx="5335587" cy="687388"/>
          </a:xfrm>
          <a:prstGeom prst="roundRect">
            <a:avLst>
              <a:gd name="adj" fmla="val 11505"/>
            </a:avLst>
          </a:prstGeom>
          <a:solidFill>
            <a:srgbClr val="0099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736603" y="3816895"/>
            <a:ext cx="2613025" cy="687388"/>
            <a:chOff x="370" y="2169"/>
            <a:chExt cx="1790" cy="433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161"/>
                </a:gs>
                <a:gs pos="50000">
                  <a:srgbClr val="009999"/>
                </a:gs>
                <a:gs pos="100000">
                  <a:srgbClr val="0061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2776543" y="4870995"/>
            <a:ext cx="5400675" cy="687388"/>
          </a:xfrm>
          <a:prstGeom prst="roundRect">
            <a:avLst>
              <a:gd name="adj" fmla="val 11505"/>
            </a:avLst>
          </a:prstGeom>
          <a:solidFill>
            <a:srgbClr val="C4E20F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698503" y="4778997"/>
            <a:ext cx="2613025" cy="792088"/>
            <a:chOff x="370" y="2169"/>
            <a:chExt cx="1790" cy="433"/>
          </a:xfrm>
          <a:solidFill>
            <a:srgbClr val="ABB912"/>
          </a:solidFill>
        </p:grpSpPr>
        <p:sp>
          <p:nvSpPr>
            <p:cNvPr id="12" name="AutoShape 9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grpFill/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pFill/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14" name="AutoShape 11"/>
          <p:cNvSpPr>
            <a:spLocks noChangeArrowheads="1"/>
          </p:cNvSpPr>
          <p:nvPr/>
        </p:nvSpPr>
        <p:spPr bwMode="gray">
          <a:xfrm>
            <a:off x="2838452" y="1754663"/>
            <a:ext cx="5330825" cy="687388"/>
          </a:xfrm>
          <a:prstGeom prst="roundRect">
            <a:avLst>
              <a:gd name="adj" fmla="val 11505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762005" y="1695995"/>
            <a:ext cx="2606675" cy="687388"/>
            <a:chOff x="378" y="1065"/>
            <a:chExt cx="1785" cy="433"/>
          </a:xfrm>
        </p:grpSpPr>
        <p:sp>
          <p:nvSpPr>
            <p:cNvPr id="16" name="AutoShape 13"/>
            <p:cNvSpPr>
              <a:spLocks noChangeArrowheads="1"/>
            </p:cNvSpPr>
            <p:nvPr/>
          </p:nvSpPr>
          <p:spPr bwMode="gray">
            <a:xfrm>
              <a:off x="1921" y="1152"/>
              <a:ext cx="242" cy="240"/>
            </a:xfrm>
            <a:prstGeom prst="rightArrow">
              <a:avLst>
                <a:gd name="adj1" fmla="val 50000"/>
                <a:gd name="adj2" fmla="val 59422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gray">
            <a:xfrm>
              <a:off x="378" y="1065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2803530" y="2745337"/>
            <a:ext cx="5356225" cy="687387"/>
          </a:xfrm>
          <a:prstGeom prst="roundRect">
            <a:avLst>
              <a:gd name="adj" fmla="val 11505"/>
            </a:avLst>
          </a:prstGeom>
          <a:solidFill>
            <a:srgbClr val="CC33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741158" y="2754859"/>
            <a:ext cx="2613025" cy="687388"/>
            <a:chOff x="370" y="2169"/>
            <a:chExt cx="1790" cy="43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2061"/>
                </a:gs>
                <a:gs pos="50000">
                  <a:srgbClr val="CC3399"/>
                </a:gs>
                <a:gs pos="100000">
                  <a:srgbClr val="8220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2" name="Rectangle 26"/>
          <p:cNvSpPr>
            <a:spLocks noChangeArrowheads="1"/>
          </p:cNvSpPr>
          <p:nvPr/>
        </p:nvSpPr>
        <p:spPr bwMode="gray">
          <a:xfrm>
            <a:off x="955677" y="1848397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知识过于理论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gray">
          <a:xfrm>
            <a:off x="955677" y="2877096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缺乏职业规划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Rectangle 29"/>
          <p:cNvSpPr>
            <a:spLocks noChangeArrowheads="1"/>
          </p:cNvSpPr>
          <p:nvPr/>
        </p:nvSpPr>
        <p:spPr bwMode="gray">
          <a:xfrm>
            <a:off x="955677" y="3962945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人才的认识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gray">
          <a:xfrm>
            <a:off x="827586" y="5009108"/>
            <a:ext cx="206836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职业能力不健全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347864" y="1817962"/>
            <a:ext cx="48006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传统教育偏理论，轻实践</a:t>
            </a:r>
            <a:endParaRPr lang="en-US" altLang="zh-CN" sz="1600" dirty="0" smtClean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教材陈旧，跟不上技术发展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3347869" y="2826074"/>
            <a:ext cx="46085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70%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的大学生没有职业规划</a:t>
            </a:r>
            <a:endParaRPr lang="en-US" altLang="zh-CN" sz="1600" dirty="0" smtClean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不知道自己适合干什么？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3347869" y="4008394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大量的就业群体抢夺有限的就业岗位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3275859" y="4923016"/>
            <a:ext cx="489654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专业技术能力不精、就业通用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能力不懂</a:t>
            </a:r>
            <a:r>
              <a:rPr lang="zh-CN" altLang="zh-CN" sz="160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、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职业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基本能力不够（沟通、团队、创新、学习、自律）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为什么就业这么难？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7466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1-1312051541511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1" y="1268761"/>
            <a:ext cx="453760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20" y="3934462"/>
            <a:ext cx="1947512" cy="20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5724128" y="2060849"/>
            <a:ext cx="1980220" cy="11881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CN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基础</a:t>
            </a:r>
            <a:endParaRPr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683568" y="1412776"/>
            <a:ext cx="1656184" cy="936104"/>
          </a:xfrm>
          <a:prstGeom prst="wedgeEllipseCallout">
            <a:avLst>
              <a:gd name="adj1" fmla="val 47893"/>
              <a:gd name="adj2" fmla="val 6145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看不懂！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j-ea"/>
              </a:rPr>
              <a:t>自学的尴尬</a:t>
            </a:r>
            <a:endParaRPr kumimoji="1"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794966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HEIGHT" val="295.574961853027"/>
  <p:tag name="PAGENUMBER" val="1"/>
  <p:tag name="THINKCELLUNDODONOTDELETE" val="1"/>
</p:tagLst>
</file>

<file path=ppt/theme/theme1.xml><?xml version="1.0" encoding="utf-8"?>
<a:theme xmlns:a="http://schemas.openxmlformats.org/drawingml/2006/main" name="微博媒介推广与应用PPT模板">
  <a:themeElements>
    <a:clrScheme name="微博媒介推广与应用PPT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微博媒介推广与应用PPT模板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微博媒介推广与应用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157321202</TotalTime>
  <Pages>0</Pages>
  <Words>2222</Words>
  <Characters>0</Characters>
  <Application>Microsoft Macintosh PowerPoint</Application>
  <DocSecurity>0</DocSecurity>
  <PresentationFormat>全屏显示(4:3)</PresentationFormat>
  <Lines>0</Lines>
  <Paragraphs>480</Paragraphs>
  <Slides>66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68" baseType="lpstr">
      <vt:lpstr>微博媒介推广与应用PPT模板</vt:lpstr>
      <vt:lpstr>气流</vt:lpstr>
      <vt:lpstr>鹏途教育</vt:lpstr>
      <vt:lpstr>PowerPoint 演示文稿</vt:lpstr>
      <vt:lpstr>PowerPoint 演示文稿</vt:lpstr>
      <vt:lpstr>大家最关注的问题 </vt:lpstr>
      <vt:lpstr>目前遇到的就业形势如何？ </vt:lpstr>
      <vt:lpstr>目前遇到的就业形势如何？ </vt:lpstr>
      <vt:lpstr>现在大学生面临的问题 </vt:lpstr>
      <vt:lpstr>为什么就业这么难？ </vt:lpstr>
      <vt:lpstr>自学的尴尬</vt:lpstr>
      <vt:lpstr>自学的尴尬</vt:lpstr>
      <vt:lpstr>自学的尴尬</vt:lpstr>
      <vt:lpstr>我们想要怎样的工作？ </vt:lpstr>
      <vt:lpstr>iOS开发介绍</vt:lpstr>
      <vt:lpstr>iOS系统 </vt:lpstr>
      <vt:lpstr>iOS硬件平台 </vt:lpstr>
      <vt:lpstr>iOS系统体系架构 </vt:lpstr>
      <vt:lpstr>Cocoa框架组成 </vt:lpstr>
      <vt:lpstr>苹果智能终端的市场占有率</vt:lpstr>
      <vt:lpstr>iOS的发展历程 </vt:lpstr>
      <vt:lpstr>开发语言OC简介</vt:lpstr>
      <vt:lpstr>iOS开发典型产品</vt:lpstr>
      <vt:lpstr>iOS开发典型产品 </vt:lpstr>
      <vt:lpstr>iOS开发典型产品 </vt:lpstr>
      <vt:lpstr>iOS开发典型产品 </vt:lpstr>
      <vt:lpstr>iOS开发典型产品 </vt:lpstr>
      <vt:lpstr>iOS的相关工作</vt:lpstr>
      <vt:lpstr>iOS开发学习方法</vt:lpstr>
      <vt:lpstr>为什么要选择移动开发</vt:lpstr>
      <vt:lpstr>主流手机操作系统</vt:lpstr>
      <vt:lpstr>iOS开发人才缺口 </vt:lpstr>
      <vt:lpstr>iOS开发薪资水平 </vt:lpstr>
      <vt:lpstr>为什么要选择iOS（跟Android的比较）</vt:lpstr>
      <vt:lpstr>iOS平台的6大优势 </vt:lpstr>
      <vt:lpstr>就业方向</vt:lpstr>
      <vt:lpstr>发展前景 </vt:lpstr>
      <vt:lpstr>岗位介绍 </vt:lpstr>
      <vt:lpstr>iOS开发应具备的能力 </vt:lpstr>
      <vt:lpstr>iOS开发职业发展通道 </vt:lpstr>
      <vt:lpstr>用人单位 </vt:lpstr>
      <vt:lpstr>用人单位要求</vt:lpstr>
      <vt:lpstr>用人单位要求</vt:lpstr>
      <vt:lpstr>用人单位要求</vt:lpstr>
      <vt:lpstr>我国智能终端的增长</vt:lpstr>
      <vt:lpstr>移动网民的年龄划分</vt:lpstr>
      <vt:lpstr>移动网民区域分布</vt:lpstr>
      <vt:lpstr>移动应用发展现状</vt:lpstr>
      <vt:lpstr>移动应用发展现状</vt:lpstr>
      <vt:lpstr>移动网民需求更加多元</vt:lpstr>
      <vt:lpstr>移动互联网行业细分</vt:lpstr>
      <vt:lpstr>移动电商及O2O的崛起</vt:lpstr>
      <vt:lpstr>移动广告的投放趋势</vt:lpstr>
      <vt:lpstr>互联网金融类的发展</vt:lpstr>
      <vt:lpstr>鹏途简介</vt:lpstr>
      <vt:lpstr>鹏途简介</vt:lpstr>
      <vt:lpstr>鹏途iOS课程优势 </vt:lpstr>
      <vt:lpstr>鹏途iOS课程优势</vt:lpstr>
      <vt:lpstr>鹏途iOS课程路线</vt:lpstr>
      <vt:lpstr>鹏途iOS开发核心知识</vt:lpstr>
      <vt:lpstr>培养方案 </vt:lpstr>
      <vt:lpstr>师资阵容  </vt:lpstr>
      <vt:lpstr>师资阵容  </vt:lpstr>
      <vt:lpstr>鹏途的培训价值</vt:lpstr>
      <vt:lpstr>就业保障 </vt:lpstr>
      <vt:lpstr>合作企业</vt:lpstr>
      <vt:lpstr>体验课</vt:lpstr>
      <vt:lpstr>PowerPoint 演示文稿</vt:lpstr>
    </vt:vector>
  </TitlesOfParts>
  <Company>埃森哲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研究应用</dc:title>
  <dc:subject>信息化工作方案</dc:subject>
  <dc:creator>yongzhang.li</dc:creator>
  <cp:keywords>研究应用</cp:keywords>
  <cp:lastModifiedBy>alex 龚</cp:lastModifiedBy>
  <cp:revision>7222</cp:revision>
  <cp:lastPrinted>1899-12-30T00:00:00Z</cp:lastPrinted>
  <dcterms:created xsi:type="dcterms:W3CDTF">2012-07-12T07:10:00Z</dcterms:created>
  <dcterms:modified xsi:type="dcterms:W3CDTF">2015-05-13T02:58:27Z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2052-6.6.0.2381</vt:lpwstr>
  </property>
</Properties>
</file>